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57"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9" r:id="rId23"/>
    <p:sldId id="298"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DCD4DA-9D44-45D8-AD34-6A075A7D01FD}" type="datetimeFigureOut">
              <a:rPr lang="en-US" smtClean="0"/>
              <a:t>9/16/2020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1564C70-EDEE-4B39-80AF-68A0308ED41C}" type="slidenum">
              <a:rPr lang="en-US" smtClean="0"/>
              <a:t>‹#›</a:t>
            </a:fld>
            <a:endParaRPr lang="en-US"/>
          </a:p>
        </p:txBody>
      </p:sp>
    </p:spTree>
    <p:extLst>
      <p:ext uri="{BB962C8B-B14F-4D97-AF65-F5344CB8AC3E}">
        <p14:creationId xmlns:p14="http://schemas.microsoft.com/office/powerpoint/2010/main" val="360607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DCD4DA-9D44-45D8-AD34-6A075A7D01FD}" type="datetimeFigureOut">
              <a:rPr lang="en-US" smtClean="0"/>
              <a:t>9/16/2020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203611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DCD4DA-9D44-45D8-AD34-6A075A7D01FD}" type="datetimeFigureOut">
              <a:rPr lang="en-US" smtClean="0"/>
              <a:t>9/16/2020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311225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DCD4DA-9D44-45D8-AD34-6A075A7D01FD}" type="datetimeFigureOut">
              <a:rPr lang="en-US" smtClean="0"/>
              <a:t>9/16/2020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251583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1DCD4DA-9D44-45D8-AD34-6A075A7D01FD}" type="datetimeFigureOut">
              <a:rPr lang="en-US" smtClean="0"/>
              <a:t>9/16/2020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1564C70-EDEE-4B39-80AF-68A0308ED41C}" type="slidenum">
              <a:rPr lang="en-US" smtClean="0"/>
              <a:t>‹#›</a:t>
            </a:fld>
            <a:endParaRPr lang="en-US"/>
          </a:p>
        </p:txBody>
      </p:sp>
    </p:spTree>
    <p:extLst>
      <p:ext uri="{BB962C8B-B14F-4D97-AF65-F5344CB8AC3E}">
        <p14:creationId xmlns:p14="http://schemas.microsoft.com/office/powerpoint/2010/main" val="378634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DCD4DA-9D44-45D8-AD34-6A075A7D01FD}" type="datetimeFigureOut">
              <a:rPr lang="en-US" smtClean="0"/>
              <a:t>9/16/2020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327188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DCD4DA-9D44-45D8-AD34-6A075A7D01FD}" type="datetimeFigureOut">
              <a:rPr lang="en-US" smtClean="0"/>
              <a:t>9/16/2020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3693502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DCD4DA-9D44-45D8-AD34-6A075A7D01FD}" type="datetimeFigureOut">
              <a:rPr lang="en-US" smtClean="0"/>
              <a:t>9/16/2020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273656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DCD4DA-9D44-45D8-AD34-6A075A7D01FD}" type="datetimeFigureOut">
              <a:rPr lang="en-US" smtClean="0"/>
              <a:t>9/16/2020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145766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DCD4DA-9D44-45D8-AD34-6A075A7D01FD}" type="datetimeFigureOut">
              <a:rPr lang="en-US" smtClean="0"/>
              <a:t>9/16/2020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8198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DCD4DA-9D44-45D8-AD34-6A075A7D01FD}" type="datetimeFigureOut">
              <a:rPr lang="en-US" smtClean="0"/>
              <a:t>9/16/2020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564C70-EDEE-4B39-80AF-68A0308ED41C}" type="slidenum">
              <a:rPr lang="en-US" smtClean="0"/>
              <a:t>‹#›</a:t>
            </a:fld>
            <a:endParaRPr lang="en-US"/>
          </a:p>
        </p:txBody>
      </p:sp>
    </p:spTree>
    <p:extLst>
      <p:ext uri="{BB962C8B-B14F-4D97-AF65-F5344CB8AC3E}">
        <p14:creationId xmlns:p14="http://schemas.microsoft.com/office/powerpoint/2010/main" val="90567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1DCD4DA-9D44-45D8-AD34-6A075A7D01FD}" type="datetimeFigureOut">
              <a:rPr lang="en-US" smtClean="0"/>
              <a:t>9/16/2020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1564C70-EDEE-4B39-80AF-68A0308ED41C}" type="slidenum">
              <a:rPr lang="en-US" smtClean="0"/>
              <a:t>‹#›</a:t>
            </a:fld>
            <a:endParaRPr lang="en-US"/>
          </a:p>
        </p:txBody>
      </p:sp>
    </p:spTree>
    <p:extLst>
      <p:ext uri="{BB962C8B-B14F-4D97-AF65-F5344CB8AC3E}">
        <p14:creationId xmlns:p14="http://schemas.microsoft.com/office/powerpoint/2010/main" val="2853606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docs.scipy.org/doc/numpy/referenc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glow rad="228600">
              <a:schemeClr val="accent2">
                <a:satMod val="175000"/>
                <a:alpha val="40000"/>
              </a:schemeClr>
            </a:glow>
            <a:outerShdw blurRad="50800" dist="38100" dir="5400000" algn="t" rotWithShape="0">
              <a:prstClr val="black">
                <a:alpha val="40000"/>
              </a:prstClr>
            </a:outerShdw>
          </a:effectLst>
          <a:scene3d>
            <a:camera prst="orthographicFront"/>
            <a:lightRig rig="threePt" dir="t"/>
          </a:scene3d>
          <a:sp3d>
            <a:bevelT prst="relaxedInset"/>
          </a:sp3d>
        </p:spPr>
        <p:txBody>
          <a:bodyPr/>
          <a:lstStyle/>
          <a:p>
            <a:r>
              <a:rPr lang="en-US" dirty="0" smtClean="0">
                <a:solidFill>
                  <a:schemeClr val="accent1">
                    <a:lumMod val="60000"/>
                    <a:lumOff val="40000"/>
                  </a:schemeClr>
                </a:solidFill>
              </a:rPr>
              <a:t>Chapter 7</a:t>
            </a:r>
            <a:endParaRPr lang="en-US" dirty="0">
              <a:solidFill>
                <a:schemeClr val="accent1">
                  <a:lumMod val="60000"/>
                  <a:lumOff val="40000"/>
                </a:schemeClr>
              </a:solidFill>
            </a:endParaRPr>
          </a:p>
        </p:txBody>
      </p:sp>
      <p:sp>
        <p:nvSpPr>
          <p:cNvPr id="3" name="Content Placeholder 2"/>
          <p:cNvSpPr>
            <a:spLocks noGrp="1"/>
          </p:cNvSpPr>
          <p:nvPr>
            <p:ph idx="1"/>
          </p:nvPr>
        </p:nvSpPr>
        <p:spPr/>
        <p:txBody>
          <a:bodyPr>
            <a:normAutofit/>
          </a:bodyPr>
          <a:lstStyle/>
          <a:p>
            <a:pPr marL="0" indent="0" algn="ctr">
              <a:buNone/>
            </a:pPr>
            <a:r>
              <a:rPr lang="en-US" sz="5000" dirty="0" smtClean="0">
                <a:solidFill>
                  <a:srgbClr val="006600"/>
                </a:solidFill>
              </a:rPr>
              <a:t>Arrays in Python</a:t>
            </a:r>
            <a:endParaRPr lang="en-US" sz="5000" dirty="0"/>
          </a:p>
        </p:txBody>
      </p:sp>
    </p:spTree>
    <p:extLst>
      <p:ext uri="{BB962C8B-B14F-4D97-AF65-F5344CB8AC3E}">
        <p14:creationId xmlns:p14="http://schemas.microsoft.com/office/powerpoint/2010/main" val="2496930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Indexing and slicing on </a:t>
            </a:r>
            <a:r>
              <a:rPr lang="en-US" sz="3800" dirty="0" smtClean="0">
                <a:solidFill>
                  <a:srgbClr val="006600"/>
                </a:solidFill>
              </a:rPr>
              <a:t>array</a:t>
            </a:r>
            <a:endParaRPr lang="en-US" sz="3800" dirty="0"/>
          </a:p>
        </p:txBody>
      </p:sp>
      <p:sp>
        <p:nvSpPr>
          <p:cNvPr id="3" name="Content Placeholder 2"/>
          <p:cNvSpPr>
            <a:spLocks noGrp="1"/>
          </p:cNvSpPr>
          <p:nvPr>
            <p:ph idx="1"/>
          </p:nvPr>
        </p:nvSpPr>
        <p:spPr/>
        <p:txBody>
          <a:bodyPr/>
          <a:lstStyle/>
          <a:p>
            <a:r>
              <a:rPr lang="en-US" dirty="0" smtClean="0"/>
              <a:t>An index represents the position number of an element in an array</a:t>
            </a:r>
          </a:p>
          <a:p>
            <a:r>
              <a:rPr lang="en-US" dirty="0" smtClean="0"/>
              <a:t>A slicing represents a piece of array. </a:t>
            </a:r>
          </a:p>
          <a:p>
            <a:r>
              <a:rPr lang="en-US" dirty="0" smtClean="0"/>
              <a:t>When we perform slicing operations on an array, we can retrieve a piece of the array that contains a group of elements.</a:t>
            </a:r>
          </a:p>
          <a:p>
            <a:r>
              <a:rPr lang="en-US" dirty="0" smtClean="0"/>
              <a:t>Syntax for slicing </a:t>
            </a:r>
            <a:endParaRPr lang="en-US" dirty="0"/>
          </a:p>
          <a:p>
            <a:pPr marL="822960" lvl="3" indent="0">
              <a:buNone/>
            </a:pPr>
            <a:r>
              <a:rPr lang="en-US" sz="1800" dirty="0" smtClean="0"/>
              <a:t>arrayname[</a:t>
            </a:r>
            <a:r>
              <a:rPr lang="en-US" sz="1800" dirty="0" err="1" smtClean="0"/>
              <a:t>start:stop:stride</a:t>
            </a:r>
            <a:r>
              <a:rPr lang="en-US" sz="1800" dirty="0" smtClean="0"/>
              <a:t>]         # Here </a:t>
            </a:r>
            <a:r>
              <a:rPr lang="en-US" sz="1800" i="1" dirty="0" smtClean="0"/>
              <a:t>stride</a:t>
            </a:r>
            <a:r>
              <a:rPr lang="en-US" sz="1800" dirty="0" smtClean="0"/>
              <a:t> represents step size </a:t>
            </a:r>
          </a:p>
          <a:p>
            <a:endParaRPr lang="en-US" sz="2400" i="1" u="sng" dirty="0" smtClean="0">
              <a:solidFill>
                <a:srgbClr val="00B050"/>
              </a:solidFill>
            </a:endParaRPr>
          </a:p>
          <a:p>
            <a:r>
              <a:rPr lang="en-US" sz="2400" i="1" u="sng" dirty="0" smtClean="0">
                <a:solidFill>
                  <a:srgbClr val="00B050"/>
                </a:solidFill>
              </a:rPr>
              <a:t>Go </a:t>
            </a:r>
            <a:r>
              <a:rPr lang="en-US" sz="2400" i="1" u="sng" dirty="0">
                <a:solidFill>
                  <a:srgbClr val="00B050"/>
                </a:solidFill>
              </a:rPr>
              <a:t>to Jupyter notebook for examples</a:t>
            </a:r>
            <a:endParaRPr lang="en-US" sz="2400" dirty="0"/>
          </a:p>
          <a:p>
            <a:endParaRPr lang="en-US" sz="2200" dirty="0"/>
          </a:p>
        </p:txBody>
      </p:sp>
    </p:spTree>
    <p:extLst>
      <p:ext uri="{BB962C8B-B14F-4D97-AF65-F5344CB8AC3E}">
        <p14:creationId xmlns:p14="http://schemas.microsoft.com/office/powerpoint/2010/main" val="2667998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94999"/>
            <a:ext cx="10058400" cy="736936"/>
          </a:xfrm>
        </p:spPr>
        <p:txBody>
          <a:bodyPr>
            <a:normAutofit/>
          </a:bodyPr>
          <a:lstStyle/>
          <a:p>
            <a:r>
              <a:rPr lang="en-US" sz="3800" dirty="0">
                <a:solidFill>
                  <a:srgbClr val="006600"/>
                </a:solidFill>
              </a:rPr>
              <a:t>Processing the </a:t>
            </a:r>
            <a:r>
              <a:rPr lang="en-US" sz="3800" dirty="0" smtClean="0">
                <a:solidFill>
                  <a:srgbClr val="006600"/>
                </a:solidFill>
              </a:rPr>
              <a:t>arrays</a:t>
            </a:r>
            <a:endParaRPr lang="en-US" sz="3800" dirty="0"/>
          </a:p>
        </p:txBody>
      </p:sp>
      <p:pic>
        <p:nvPicPr>
          <p:cNvPr id="4" name="Content Placeholder 3"/>
          <p:cNvPicPr>
            <a:picLocks noGrp="1" noChangeAspect="1"/>
          </p:cNvPicPr>
          <p:nvPr>
            <p:ph idx="1"/>
          </p:nvPr>
        </p:nvPicPr>
        <p:blipFill rotWithShape="1">
          <a:blip r:embed="rId2"/>
          <a:srcRect l="14686" t="44289" r="26691" b="10570"/>
          <a:stretch/>
        </p:blipFill>
        <p:spPr>
          <a:xfrm>
            <a:off x="1803043" y="2248070"/>
            <a:ext cx="8908002" cy="3856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594767" y="1431935"/>
            <a:ext cx="8290346"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array class in array module offers methods to process the array easily</a:t>
            </a:r>
          </a:p>
          <a:p>
            <a:pPr marL="285750" indent="-285750">
              <a:buFont typeface="Arial" panose="020B0604020202020204" pitchFamily="34" charset="0"/>
              <a:buChar char="•"/>
            </a:pPr>
            <a:r>
              <a:rPr lang="en-US" dirty="0" smtClean="0"/>
              <a:t>Array methods where listed below</a:t>
            </a:r>
            <a:endParaRPr lang="en-US" dirty="0"/>
          </a:p>
        </p:txBody>
      </p:sp>
    </p:spTree>
    <p:extLst>
      <p:ext uri="{BB962C8B-B14F-4D97-AF65-F5344CB8AC3E}">
        <p14:creationId xmlns:p14="http://schemas.microsoft.com/office/powerpoint/2010/main" val="23043542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4329" t="32526" r="27584" b="19789"/>
          <a:stretch/>
        </p:blipFill>
        <p:spPr>
          <a:xfrm>
            <a:off x="1648324" y="1598397"/>
            <a:ext cx="8901447" cy="4108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73141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390918"/>
            <a:ext cx="10058400" cy="4095482"/>
          </a:xfrm>
        </p:spPr>
        <p:txBody>
          <a:bodyPr/>
          <a:lstStyle/>
          <a:p>
            <a:r>
              <a:rPr lang="en-US" dirty="0" smtClean="0"/>
              <a:t>Variables of array class</a:t>
            </a:r>
          </a:p>
          <a:p>
            <a:endParaRPr lang="en-US" dirty="0"/>
          </a:p>
          <a:p>
            <a:endParaRPr lang="en-US" dirty="0" smtClean="0"/>
          </a:p>
          <a:p>
            <a:endParaRPr lang="en-US" dirty="0"/>
          </a:p>
          <a:p>
            <a:endParaRPr lang="en-US" dirty="0" smtClean="0"/>
          </a:p>
          <a:p>
            <a:r>
              <a:rPr lang="en-US" dirty="0" smtClean="0"/>
              <a:t>Methods and variables are called by using its object</a:t>
            </a:r>
          </a:p>
          <a:p>
            <a:pPr lvl="1"/>
            <a:r>
              <a:rPr lang="en-US" dirty="0" err="1"/>
              <a:t>o</a:t>
            </a:r>
            <a:r>
              <a:rPr lang="en-US" dirty="0" err="1" smtClean="0"/>
              <a:t>bjectname.method</a:t>
            </a:r>
            <a:r>
              <a:rPr lang="en-US" dirty="0" smtClean="0"/>
              <a:t>()</a:t>
            </a:r>
          </a:p>
          <a:p>
            <a:pPr lvl="1"/>
            <a:r>
              <a:rPr lang="en-US" dirty="0" err="1"/>
              <a:t>o</a:t>
            </a:r>
            <a:r>
              <a:rPr lang="en-US" dirty="0" err="1" smtClean="0"/>
              <a:t>bjectname.varable</a:t>
            </a:r>
            <a:endParaRPr lang="en-US" dirty="0" smtClean="0"/>
          </a:p>
          <a:p>
            <a:pPr lvl="1"/>
            <a:endParaRPr lang="en-US" dirty="0" smtClean="0"/>
          </a:p>
          <a:p>
            <a:r>
              <a:rPr lang="en-US" i="1" u="sng" dirty="0">
                <a:solidFill>
                  <a:srgbClr val="00B050"/>
                </a:solidFill>
              </a:rPr>
              <a:t>Go to Jupyter notebook for </a:t>
            </a:r>
            <a:r>
              <a:rPr lang="en-US" i="1" u="sng" dirty="0" smtClean="0">
                <a:solidFill>
                  <a:srgbClr val="00B050"/>
                </a:solidFill>
              </a:rPr>
              <a:t>examples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54171322"/>
              </p:ext>
            </p:extLst>
          </p:nvPr>
        </p:nvGraphicFramePr>
        <p:xfrm>
          <a:off x="1503965" y="1968915"/>
          <a:ext cx="9340046" cy="1276560"/>
        </p:xfrm>
        <a:graphic>
          <a:graphicData uri="http://schemas.openxmlformats.org/drawingml/2006/table">
            <a:tbl>
              <a:tblPr firstRow="1" bandRow="1">
                <a:tableStyleId>{5C22544A-7EE6-4342-B048-85BDC9FD1C3A}</a:tableStyleId>
              </a:tblPr>
              <a:tblGrid>
                <a:gridCol w="2193595"/>
                <a:gridCol w="7146451"/>
              </a:tblGrid>
              <a:tr h="425520">
                <a:tc>
                  <a:txBody>
                    <a:bodyPr/>
                    <a:lstStyle/>
                    <a:p>
                      <a:r>
                        <a:rPr lang="en-US" dirty="0" smtClean="0"/>
                        <a:t>Variable</a:t>
                      </a:r>
                      <a:endParaRPr lang="en-US" dirty="0"/>
                    </a:p>
                  </a:txBody>
                  <a:tcPr/>
                </a:tc>
                <a:tc>
                  <a:txBody>
                    <a:bodyPr/>
                    <a:lstStyle/>
                    <a:p>
                      <a:r>
                        <a:rPr lang="en-US" dirty="0" smtClean="0"/>
                        <a:t>Description</a:t>
                      </a:r>
                      <a:endParaRPr lang="en-US" dirty="0"/>
                    </a:p>
                  </a:txBody>
                  <a:tcPr/>
                </a:tc>
              </a:tr>
              <a:tr h="425520">
                <a:tc>
                  <a:txBody>
                    <a:bodyPr/>
                    <a:lstStyle/>
                    <a:p>
                      <a:r>
                        <a:rPr lang="en-US" dirty="0" err="1" smtClean="0"/>
                        <a:t>a.typecode</a:t>
                      </a:r>
                      <a:endParaRPr lang="en-US" dirty="0"/>
                    </a:p>
                  </a:txBody>
                  <a:tcPr/>
                </a:tc>
                <a:tc>
                  <a:txBody>
                    <a:bodyPr/>
                    <a:lstStyle/>
                    <a:p>
                      <a:r>
                        <a:rPr lang="en-US" dirty="0" smtClean="0"/>
                        <a:t>Represents</a:t>
                      </a:r>
                      <a:r>
                        <a:rPr lang="en-US" baseline="0" dirty="0" smtClean="0"/>
                        <a:t> the type code character used to create the array a</a:t>
                      </a:r>
                      <a:endParaRPr lang="en-US" dirty="0"/>
                    </a:p>
                  </a:txBody>
                  <a:tcPr/>
                </a:tc>
              </a:tr>
              <a:tr h="425520">
                <a:tc>
                  <a:txBody>
                    <a:bodyPr/>
                    <a:lstStyle/>
                    <a:p>
                      <a:r>
                        <a:rPr lang="en-US" dirty="0" err="1" smtClean="0"/>
                        <a:t>a.itemsize</a:t>
                      </a:r>
                      <a:endParaRPr lang="en-US" dirty="0"/>
                    </a:p>
                  </a:txBody>
                  <a:tcPr/>
                </a:tc>
                <a:tc>
                  <a:txBody>
                    <a:bodyPr/>
                    <a:lstStyle/>
                    <a:p>
                      <a:r>
                        <a:rPr lang="en-US" dirty="0" smtClean="0"/>
                        <a:t>Represents</a:t>
                      </a:r>
                      <a:r>
                        <a:rPr lang="en-US" baseline="0" dirty="0" smtClean="0"/>
                        <a:t> the size of items stored in the array (in bytes)</a:t>
                      </a:r>
                      <a:endParaRPr lang="en-US" dirty="0"/>
                    </a:p>
                  </a:txBody>
                  <a:tcPr/>
                </a:tc>
              </a:tr>
            </a:tbl>
          </a:graphicData>
        </a:graphic>
      </p:graphicFrame>
    </p:spTree>
    <p:extLst>
      <p:ext uri="{BB962C8B-B14F-4D97-AF65-F5344CB8AC3E}">
        <p14:creationId xmlns:p14="http://schemas.microsoft.com/office/powerpoint/2010/main" val="246804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Types of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lstStyle/>
          <a:p>
            <a:r>
              <a:rPr lang="en-US" dirty="0" smtClean="0"/>
              <a:t>In any programming language like C or Java offers two types of arrays.</a:t>
            </a:r>
          </a:p>
          <a:p>
            <a:r>
              <a:rPr lang="en-US" dirty="0" smtClean="0"/>
              <a:t>They are</a:t>
            </a:r>
          </a:p>
          <a:p>
            <a:pPr lvl="1"/>
            <a:r>
              <a:rPr lang="en-US" dirty="0" smtClean="0">
                <a:solidFill>
                  <a:srgbClr val="0070C0"/>
                </a:solidFill>
              </a:rPr>
              <a:t>Single dimensional array</a:t>
            </a:r>
          </a:p>
          <a:p>
            <a:pPr lvl="1"/>
            <a:r>
              <a:rPr lang="en-US" dirty="0" smtClean="0">
                <a:solidFill>
                  <a:srgbClr val="0070C0"/>
                </a:solidFill>
              </a:rPr>
              <a:t>Multi-dimensional array</a:t>
            </a:r>
          </a:p>
          <a:p>
            <a:pPr marL="548640" lvl="2" indent="0">
              <a:buNone/>
            </a:pPr>
            <a:r>
              <a:rPr lang="en-US" dirty="0" smtClean="0"/>
              <a:t>marks=array([[50,60,70,66,72],</a:t>
            </a:r>
          </a:p>
          <a:p>
            <a:pPr marL="548640" lvl="2" indent="0">
              <a:buNone/>
            </a:pPr>
            <a:r>
              <a:rPr lang="en-US" dirty="0"/>
              <a:t>	</a:t>
            </a:r>
            <a:r>
              <a:rPr lang="en-US" dirty="0" smtClean="0"/>
              <a:t>	[60,62,71,56,70],</a:t>
            </a:r>
          </a:p>
          <a:p>
            <a:pPr marL="548640" lvl="2" indent="0">
              <a:buNone/>
            </a:pPr>
            <a:r>
              <a:rPr lang="en-US" dirty="0"/>
              <a:t>	</a:t>
            </a:r>
            <a:r>
              <a:rPr lang="en-US" dirty="0" smtClean="0"/>
              <a:t>	[55,59,80,68,65]])</a:t>
            </a:r>
          </a:p>
          <a:p>
            <a:pPr marL="548640" lvl="2" indent="0">
              <a:buNone/>
            </a:pPr>
            <a:r>
              <a:rPr lang="en-US" dirty="0" smtClean="0"/>
              <a:t>Here we have 3 single dimensional arrays with 5 elements in each</a:t>
            </a:r>
          </a:p>
          <a:p>
            <a:r>
              <a:rPr lang="en-US" dirty="0"/>
              <a:t>Python does not support multi-dimensional arrays. But that is not a bad news. </a:t>
            </a:r>
            <a:endParaRPr lang="en-US" dirty="0" smtClean="0"/>
          </a:p>
          <a:p>
            <a:r>
              <a:rPr lang="en-US" dirty="0" smtClean="0"/>
              <a:t>We </a:t>
            </a:r>
            <a:r>
              <a:rPr lang="en-US" dirty="0"/>
              <a:t>can construct multidimensional arrays using third party packages like </a:t>
            </a:r>
            <a:r>
              <a:rPr lang="en-US" i="1" dirty="0"/>
              <a:t>numpy</a:t>
            </a:r>
            <a:r>
              <a:rPr lang="en-US" dirty="0"/>
              <a:t> (numerical python).</a:t>
            </a:r>
          </a:p>
        </p:txBody>
      </p:sp>
    </p:spTree>
    <p:extLst>
      <p:ext uri="{BB962C8B-B14F-4D97-AF65-F5344CB8AC3E}">
        <p14:creationId xmlns:p14="http://schemas.microsoft.com/office/powerpoint/2010/main" val="2289186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Working with arrays using </a:t>
            </a:r>
            <a:r>
              <a:rPr lang="en-US" sz="3800" dirty="0" smtClean="0">
                <a:solidFill>
                  <a:srgbClr val="006600"/>
                </a:solidFill>
              </a:rPr>
              <a:t>numpy</a:t>
            </a:r>
            <a:endParaRPr lang="en-US" sz="3800" dirty="0"/>
          </a:p>
        </p:txBody>
      </p:sp>
      <p:sp>
        <p:nvSpPr>
          <p:cNvPr id="3" name="Content Placeholder 2"/>
          <p:cNvSpPr>
            <a:spLocks noGrp="1"/>
          </p:cNvSpPr>
          <p:nvPr>
            <p:ph idx="1"/>
          </p:nvPr>
        </p:nvSpPr>
        <p:spPr>
          <a:xfrm>
            <a:off x="1069848" y="1983345"/>
            <a:ext cx="10058400" cy="3928057"/>
          </a:xfrm>
        </p:spPr>
        <p:txBody>
          <a:bodyPr/>
          <a:lstStyle/>
          <a:p>
            <a:r>
              <a:rPr lang="en-US" i="1" dirty="0"/>
              <a:t>numpy is </a:t>
            </a:r>
            <a:r>
              <a:rPr lang="en-US" dirty="0"/>
              <a:t>a package that contains several classes, functions, variables etc. to deal with scientific calculations in </a:t>
            </a:r>
            <a:r>
              <a:rPr lang="en-US" dirty="0" smtClean="0"/>
              <a:t>Python</a:t>
            </a:r>
          </a:p>
          <a:p>
            <a:r>
              <a:rPr lang="en-US" dirty="0"/>
              <a:t>In addition, numpy contains a large library of mathematical functions like linear algebra functions and Fourier transforms. To get complete help on numpy, the reader can refer to the following link at </a:t>
            </a:r>
            <a:r>
              <a:rPr lang="en-US" i="1" dirty="0" smtClean="0">
                <a:solidFill>
                  <a:schemeClr val="tx1">
                    <a:lumMod val="95000"/>
                    <a:lumOff val="5000"/>
                  </a:schemeClr>
                </a:solidFill>
              </a:rPr>
              <a:t>scipy.org. </a:t>
            </a:r>
            <a:r>
              <a:rPr lang="en-US" u="sng" dirty="0" smtClean="0">
                <a:hlinkClick r:id="rId2"/>
              </a:rPr>
              <a:t>http</a:t>
            </a:r>
            <a:r>
              <a:rPr lang="en-US" u="sng" dirty="0">
                <a:hlinkClick r:id="rId2"/>
              </a:rPr>
              <a:t>://docs.scipy.org/doc/numpy/reference</a:t>
            </a:r>
            <a:r>
              <a:rPr lang="en-US" u="sng" dirty="0" smtClean="0">
                <a:hlinkClick r:id="rId2"/>
              </a:rPr>
              <a:t>/</a:t>
            </a:r>
            <a:endParaRPr lang="en-US" u="sng" dirty="0" smtClean="0"/>
          </a:p>
          <a:p>
            <a:r>
              <a:rPr lang="en-US" dirty="0"/>
              <a:t>The arrays which are created using numpy are called </a:t>
            </a:r>
            <a:r>
              <a:rPr lang="en-US" i="1" dirty="0">
                <a:solidFill>
                  <a:srgbClr val="0070C0"/>
                </a:solidFill>
              </a:rPr>
              <a:t>n dimensional arrays </a:t>
            </a:r>
            <a:r>
              <a:rPr lang="en-US" dirty="0"/>
              <a:t>where n </a:t>
            </a:r>
            <a:r>
              <a:rPr lang="en-US" dirty="0" smtClean="0"/>
              <a:t>can </a:t>
            </a:r>
            <a:r>
              <a:rPr lang="en-US" dirty="0"/>
              <a:t>be any integer. If n=1, it represents a one dimensional array. If n=2, it is a two dimensional array</a:t>
            </a:r>
            <a:r>
              <a:rPr lang="en-US" dirty="0" smtClean="0"/>
              <a:t>.</a:t>
            </a:r>
          </a:p>
          <a:p>
            <a:r>
              <a:rPr lang="en-US" dirty="0" smtClean="0"/>
              <a:t>Importing numpy module can be done in 3 ways as we did in array module</a:t>
            </a:r>
          </a:p>
          <a:p>
            <a:r>
              <a:rPr lang="en-US" i="1" u="sng" dirty="0">
                <a:solidFill>
                  <a:srgbClr val="00B050"/>
                </a:solidFill>
              </a:rPr>
              <a:t>Go to Jupyter notebook for </a:t>
            </a:r>
            <a:r>
              <a:rPr lang="en-US" i="1" u="sng" dirty="0" smtClean="0">
                <a:solidFill>
                  <a:srgbClr val="00B050"/>
                </a:solidFill>
              </a:rPr>
              <a:t>examples</a:t>
            </a:r>
            <a:endParaRPr lang="en-US" dirty="0" smtClean="0"/>
          </a:p>
          <a:p>
            <a:endParaRPr lang="en-US" dirty="0"/>
          </a:p>
          <a:p>
            <a:endParaRPr lang="en-US" dirty="0"/>
          </a:p>
        </p:txBody>
      </p:sp>
    </p:spTree>
    <p:extLst>
      <p:ext uri="{BB962C8B-B14F-4D97-AF65-F5344CB8AC3E}">
        <p14:creationId xmlns:p14="http://schemas.microsoft.com/office/powerpoint/2010/main" val="4245421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87886"/>
            <a:ext cx="10058400" cy="4884313"/>
          </a:xfrm>
        </p:spPr>
        <p:txBody>
          <a:bodyPr/>
          <a:lstStyle/>
          <a:p>
            <a:r>
              <a:rPr lang="en-US" dirty="0"/>
              <a:t>Creating arrays in numpy can be done in several ways. Some of the important ways are:</a:t>
            </a:r>
          </a:p>
          <a:p>
            <a:pPr lvl="1" fontAlgn="base"/>
            <a:r>
              <a:rPr lang="en-US" dirty="0"/>
              <a:t>Using array() function</a:t>
            </a:r>
          </a:p>
          <a:p>
            <a:pPr lvl="1" fontAlgn="base"/>
            <a:r>
              <a:rPr lang="en-US" dirty="0"/>
              <a:t>Using linspace0 function</a:t>
            </a:r>
          </a:p>
          <a:p>
            <a:pPr lvl="1" fontAlgn="base"/>
            <a:r>
              <a:rPr lang="en-US" dirty="0"/>
              <a:t>Using </a:t>
            </a:r>
            <a:r>
              <a:rPr lang="en-US" dirty="0" err="1"/>
              <a:t>logspace</a:t>
            </a:r>
            <a:r>
              <a:rPr lang="en-US" dirty="0"/>
              <a:t>() function</a:t>
            </a:r>
          </a:p>
          <a:p>
            <a:pPr lvl="1" fontAlgn="base"/>
            <a:r>
              <a:rPr lang="en-US" dirty="0"/>
              <a:t>Using </a:t>
            </a:r>
            <a:r>
              <a:rPr lang="en-US" dirty="0" err="1"/>
              <a:t>arange</a:t>
            </a:r>
            <a:r>
              <a:rPr lang="en-US" dirty="0"/>
              <a:t>() function</a:t>
            </a:r>
          </a:p>
          <a:p>
            <a:pPr lvl="1" fontAlgn="base"/>
            <a:r>
              <a:rPr lang="en-US" dirty="0"/>
              <a:t>Using zeros() and ones() </a:t>
            </a:r>
            <a:r>
              <a:rPr lang="en-US" dirty="0" smtClean="0"/>
              <a:t>functions</a:t>
            </a:r>
          </a:p>
          <a:p>
            <a:pPr lvl="1" fontAlgn="base"/>
            <a:endParaRPr lang="en-US" dirty="0"/>
          </a:p>
          <a:p>
            <a:endParaRPr lang="en-US" dirty="0"/>
          </a:p>
        </p:txBody>
      </p:sp>
    </p:spTree>
    <p:extLst>
      <p:ext uri="{BB962C8B-B14F-4D97-AF65-F5344CB8AC3E}">
        <p14:creationId xmlns:p14="http://schemas.microsoft.com/office/powerpoint/2010/main" val="3001678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US" sz="2800" dirty="0" smtClean="0">
                <a:solidFill>
                  <a:srgbClr val="0070C0"/>
                </a:solidFill>
              </a:rPr>
              <a:t>Creating arrays using array() function</a:t>
            </a:r>
            <a:endParaRPr lang="en-US" sz="2800" dirty="0">
              <a:solidFill>
                <a:srgbClr val="0070C0"/>
              </a:solidFill>
            </a:endParaRPr>
          </a:p>
        </p:txBody>
      </p:sp>
      <p:sp>
        <p:nvSpPr>
          <p:cNvPr id="3" name="Content Placeholder 2"/>
          <p:cNvSpPr>
            <a:spLocks noGrp="1"/>
          </p:cNvSpPr>
          <p:nvPr>
            <p:ph idx="1"/>
          </p:nvPr>
        </p:nvSpPr>
        <p:spPr/>
        <p:txBody>
          <a:bodyPr/>
          <a:lstStyle/>
          <a:p>
            <a:r>
              <a:rPr lang="en-US" dirty="0"/>
              <a:t>We can call array() function of numpy module to create an array. </a:t>
            </a:r>
            <a:endParaRPr lang="en-US" dirty="0" smtClean="0"/>
          </a:p>
          <a:p>
            <a:r>
              <a:rPr lang="en-US" dirty="0" smtClean="0"/>
              <a:t>When </a:t>
            </a:r>
            <a:r>
              <a:rPr lang="en-US" dirty="0"/>
              <a:t>we create array, we can specify the </a:t>
            </a:r>
            <a:r>
              <a:rPr lang="en-US" dirty="0" err="1"/>
              <a:t>datatype</a:t>
            </a:r>
            <a:r>
              <a:rPr lang="en-US" dirty="0"/>
              <a:t> of the elements either as </a:t>
            </a:r>
            <a:r>
              <a:rPr lang="en-US" dirty="0" smtClean="0"/>
              <a:t>‘</a:t>
            </a:r>
            <a:r>
              <a:rPr lang="en-US" dirty="0" err="1" smtClean="0"/>
              <a:t>int</a:t>
            </a:r>
            <a:r>
              <a:rPr lang="en-US" dirty="0" smtClean="0"/>
              <a:t>’ </a:t>
            </a:r>
            <a:r>
              <a:rPr lang="en-US" dirty="0"/>
              <a:t>or </a:t>
            </a:r>
            <a:r>
              <a:rPr lang="en-US" dirty="0" smtClean="0"/>
              <a:t>‘float’</a:t>
            </a:r>
          </a:p>
          <a:p>
            <a:r>
              <a:rPr lang="en-US" dirty="0" smtClean="0"/>
              <a:t>Examples:</a:t>
            </a:r>
          </a:p>
          <a:p>
            <a:pPr marL="274320" lvl="1" indent="0">
              <a:buNone/>
            </a:pPr>
            <a:r>
              <a:rPr lang="en-US" dirty="0" smtClean="0"/>
              <a:t>arr1 </a:t>
            </a:r>
            <a:r>
              <a:rPr lang="en-US" dirty="0"/>
              <a:t>= array([10, 20, 30, 40, 50], </a:t>
            </a:r>
            <a:r>
              <a:rPr lang="en-US" dirty="0" err="1"/>
              <a:t>int</a:t>
            </a:r>
            <a:r>
              <a:rPr lang="en-US" dirty="0" smtClean="0"/>
              <a:t>)</a:t>
            </a:r>
          </a:p>
          <a:p>
            <a:pPr marL="274320" lvl="1" indent="0">
              <a:buNone/>
            </a:pPr>
            <a:r>
              <a:rPr lang="en-US" dirty="0" smtClean="0"/>
              <a:t>arr2 = </a:t>
            </a:r>
            <a:r>
              <a:rPr lang="en-US" dirty="0"/>
              <a:t>array([1.5, 2.5, 3, 4, -5.1], float</a:t>
            </a:r>
            <a:r>
              <a:rPr lang="en-US" dirty="0" smtClean="0"/>
              <a:t>)</a:t>
            </a:r>
          </a:p>
          <a:p>
            <a:r>
              <a:rPr lang="en-US" dirty="0"/>
              <a:t>In the array, if Python interpreter finds one element belts to 'float type', then it will convert all the other elements also into float type </a:t>
            </a:r>
            <a:endParaRPr lang="en-US" dirty="0" smtClean="0"/>
          </a:p>
          <a:p>
            <a:r>
              <a:rPr lang="en-US" dirty="0"/>
              <a:t>To create an array with character type elements, we need not specify the </a:t>
            </a:r>
            <a:r>
              <a:rPr lang="en-US" dirty="0" err="1" smtClean="0"/>
              <a:t>datatype</a:t>
            </a:r>
            <a:r>
              <a:rPr lang="en-US" dirty="0" smtClean="0"/>
              <a:t>. We </a:t>
            </a:r>
            <a:r>
              <a:rPr lang="en-US" dirty="0"/>
              <a:t>can simply write:</a:t>
            </a:r>
          </a:p>
          <a:p>
            <a:pPr marL="274320" lvl="1" indent="0">
              <a:buNone/>
            </a:pPr>
            <a:r>
              <a:rPr lang="en-US" dirty="0"/>
              <a:t>a</a:t>
            </a:r>
            <a:r>
              <a:rPr lang="en-US" dirty="0" smtClean="0"/>
              <a:t>rr3 = array</a:t>
            </a:r>
            <a:r>
              <a:rPr lang="en-US" dirty="0"/>
              <a:t>(['a', 'b', 'c', 'd'])</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468223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300766"/>
            <a:ext cx="10058400" cy="4871434"/>
          </a:xfrm>
        </p:spPr>
        <p:txBody>
          <a:bodyPr/>
          <a:lstStyle/>
          <a:p>
            <a:r>
              <a:rPr lang="en-US" dirty="0"/>
              <a:t>To create a string type array where can store a group of strings, we should use additional attribute '</a:t>
            </a:r>
            <a:r>
              <a:rPr lang="en-US" dirty="0" err="1"/>
              <a:t>dtype</a:t>
            </a:r>
            <a:r>
              <a:rPr lang="en-US" dirty="0"/>
              <a:t> = </a:t>
            </a:r>
            <a:r>
              <a:rPr lang="en-US" dirty="0" err="1"/>
              <a:t>str</a:t>
            </a:r>
            <a:r>
              <a:rPr lang="en-US" dirty="0"/>
              <a:t>' in the array() function </a:t>
            </a:r>
            <a:r>
              <a:rPr lang="en-US" dirty="0" smtClean="0"/>
              <a:t>as:</a:t>
            </a:r>
          </a:p>
          <a:p>
            <a:pPr marL="548640" lvl="2" indent="0">
              <a:buNone/>
            </a:pPr>
            <a:r>
              <a:rPr lang="en-US" dirty="0" err="1" smtClean="0"/>
              <a:t>arr</a:t>
            </a:r>
            <a:r>
              <a:rPr lang="en-US" dirty="0" smtClean="0"/>
              <a:t> </a:t>
            </a:r>
            <a:r>
              <a:rPr lang="en-US" dirty="0"/>
              <a:t>= array([' Delhi', 'Hyderabad', 'Mumbai', 'Ahmedabad'], </a:t>
            </a:r>
            <a:r>
              <a:rPr lang="en-US" dirty="0" err="1" smtClean="0"/>
              <a:t>dtype</a:t>
            </a:r>
            <a:r>
              <a:rPr lang="en-US" dirty="0" smtClean="0"/>
              <a:t>=</a:t>
            </a:r>
            <a:r>
              <a:rPr lang="en-US" dirty="0" err="1" smtClean="0"/>
              <a:t>str</a:t>
            </a:r>
            <a:r>
              <a:rPr lang="en-US" dirty="0" smtClean="0"/>
              <a:t>)</a:t>
            </a:r>
          </a:p>
          <a:p>
            <a:r>
              <a:rPr lang="en-US" dirty="0" smtClean="0"/>
              <a:t>Alternately</a:t>
            </a:r>
            <a:r>
              <a:rPr lang="en-US" dirty="0"/>
              <a:t>, we can omit the '</a:t>
            </a:r>
            <a:r>
              <a:rPr lang="en-US" dirty="0" err="1"/>
              <a:t>dtype</a:t>
            </a:r>
            <a:r>
              <a:rPr lang="en-US" dirty="0"/>
              <a:t>=</a:t>
            </a:r>
            <a:r>
              <a:rPr lang="en-US" dirty="0" err="1"/>
              <a:t>str</a:t>
            </a:r>
            <a:r>
              <a:rPr lang="en-US" dirty="0"/>
              <a:t>' in the above statement and write it as:</a:t>
            </a:r>
          </a:p>
          <a:p>
            <a:pPr marL="548640" lvl="2" indent="0">
              <a:buNone/>
            </a:pPr>
            <a:r>
              <a:rPr lang="en-US" dirty="0" err="1"/>
              <a:t>arr</a:t>
            </a:r>
            <a:r>
              <a:rPr lang="en-US" dirty="0"/>
              <a:t> = </a:t>
            </a:r>
            <a:r>
              <a:rPr lang="en-US" dirty="0" smtClean="0"/>
              <a:t>array </a:t>
            </a:r>
            <a:r>
              <a:rPr lang="en-US" dirty="0"/>
              <a:t>([ </a:t>
            </a:r>
            <a:r>
              <a:rPr lang="en-US" dirty="0" smtClean="0"/>
              <a:t>'Delhi</a:t>
            </a:r>
            <a:r>
              <a:rPr lang="en-US" dirty="0"/>
              <a:t>', ' Hyderabad ' , </a:t>
            </a:r>
            <a:r>
              <a:rPr lang="en-US" dirty="0" smtClean="0"/>
              <a:t>‘Mumbai</a:t>
            </a:r>
            <a:r>
              <a:rPr lang="en-US" dirty="0"/>
              <a:t>', 'Ahmedabad</a:t>
            </a:r>
            <a:r>
              <a:rPr lang="en-US" dirty="0" smtClean="0"/>
              <a:t>'])</a:t>
            </a:r>
          </a:p>
          <a:p>
            <a:pPr marL="548640" lvl="2" indent="0">
              <a:buNone/>
            </a:pPr>
            <a:endParaRPr lang="en-US" sz="2800" dirty="0"/>
          </a:p>
          <a:p>
            <a:pPr marL="0" indent="0">
              <a:buNone/>
            </a:pPr>
            <a:r>
              <a:rPr lang="en-US" sz="2800" dirty="0" smtClean="0">
                <a:solidFill>
                  <a:srgbClr val="0070C0"/>
                </a:solidFill>
              </a:rPr>
              <a:t>Creating arrays using </a:t>
            </a:r>
            <a:r>
              <a:rPr lang="en-US" sz="2800" dirty="0" err="1" smtClean="0">
                <a:solidFill>
                  <a:srgbClr val="0070C0"/>
                </a:solidFill>
              </a:rPr>
              <a:t>linspace</a:t>
            </a:r>
            <a:r>
              <a:rPr lang="en-US" sz="2800" dirty="0" smtClean="0">
                <a:solidFill>
                  <a:srgbClr val="0070C0"/>
                </a:solidFill>
              </a:rPr>
              <a:t>() function</a:t>
            </a:r>
          </a:p>
          <a:p>
            <a:r>
              <a:rPr lang="en-US" dirty="0"/>
              <a:t>The </a:t>
            </a:r>
            <a:r>
              <a:rPr lang="en-US" dirty="0" err="1"/>
              <a:t>linspace</a:t>
            </a:r>
            <a:r>
              <a:rPr lang="en-US" dirty="0"/>
              <a:t>() function is used to create an array with evenly spaced points between a starting point and ending point. </a:t>
            </a:r>
            <a:endParaRPr lang="en-US" dirty="0" smtClean="0"/>
          </a:p>
          <a:p>
            <a:r>
              <a:rPr lang="en-US" dirty="0" smtClean="0"/>
              <a:t>The </a:t>
            </a:r>
            <a:r>
              <a:rPr lang="en-US" dirty="0"/>
              <a:t>form of the </a:t>
            </a:r>
            <a:r>
              <a:rPr lang="en-US" dirty="0" err="1"/>
              <a:t>linspace</a:t>
            </a:r>
            <a:r>
              <a:rPr lang="en-US" dirty="0"/>
              <a:t>() function is:</a:t>
            </a:r>
          </a:p>
          <a:p>
            <a:pPr marL="274320" lvl="1" indent="0">
              <a:buNone/>
            </a:pPr>
            <a:r>
              <a:rPr lang="en-US" dirty="0" smtClean="0"/>
              <a:t>	</a:t>
            </a:r>
            <a:r>
              <a:rPr lang="en-US" dirty="0" err="1" smtClean="0"/>
              <a:t>linspace</a:t>
            </a:r>
            <a:r>
              <a:rPr lang="en-US" dirty="0" smtClean="0"/>
              <a:t> </a:t>
            </a:r>
            <a:r>
              <a:rPr lang="en-US" dirty="0"/>
              <a:t>(</a:t>
            </a:r>
            <a:r>
              <a:rPr lang="en-US" dirty="0" err="1" smtClean="0"/>
              <a:t>start,stop,n</a:t>
            </a:r>
            <a:r>
              <a:rPr lang="en-US" dirty="0" smtClean="0"/>
              <a:t>)</a:t>
            </a:r>
          </a:p>
          <a:p>
            <a:pPr marL="274320" lvl="1" indent="0">
              <a:buNone/>
            </a:pPr>
            <a:r>
              <a:rPr lang="en-US" dirty="0" smtClean="0"/>
              <a:t>Here n </a:t>
            </a:r>
            <a:r>
              <a:rPr lang="en-US" dirty="0"/>
              <a:t>is </a:t>
            </a:r>
            <a:r>
              <a:rPr lang="en-US" dirty="0" err="1"/>
              <a:t>is</a:t>
            </a:r>
            <a:r>
              <a:rPr lang="en-US" dirty="0"/>
              <a:t> an integer that represents the number of parts the elements should be </a:t>
            </a:r>
            <a:r>
              <a:rPr lang="en-US" dirty="0" smtClean="0"/>
              <a:t>divided.</a:t>
            </a:r>
          </a:p>
          <a:p>
            <a:pPr marL="274320" lvl="1" indent="0">
              <a:buNone/>
            </a:pPr>
            <a:endParaRPr lang="en-US" dirty="0"/>
          </a:p>
          <a:p>
            <a:endParaRPr lang="en-US" sz="2800" dirty="0" smtClean="0">
              <a:solidFill>
                <a:srgbClr val="0070C0"/>
              </a:solidFill>
            </a:endParaRPr>
          </a:p>
          <a:p>
            <a:pPr marL="548640" lvl="2" indent="0">
              <a:buNone/>
            </a:pPr>
            <a:endParaRPr lang="en-US" dirty="0"/>
          </a:p>
        </p:txBody>
      </p:sp>
    </p:spTree>
    <p:extLst>
      <p:ext uri="{BB962C8B-B14F-4D97-AF65-F5344CB8AC3E}">
        <p14:creationId xmlns:p14="http://schemas.microsoft.com/office/powerpoint/2010/main" val="151648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33341"/>
            <a:ext cx="10058400" cy="5038859"/>
          </a:xfrm>
        </p:spPr>
        <p:txBody>
          <a:bodyPr>
            <a:normAutofit/>
          </a:bodyPr>
          <a:lstStyle/>
          <a:p>
            <a:r>
              <a:rPr lang="en-US" dirty="0"/>
              <a:t>Let's take one example to understand this.</a:t>
            </a:r>
          </a:p>
          <a:p>
            <a:pPr marL="274320" lvl="1" indent="0">
              <a:buNone/>
            </a:pPr>
            <a:r>
              <a:rPr lang="en-US" dirty="0"/>
              <a:t>a = </a:t>
            </a:r>
            <a:r>
              <a:rPr lang="en-US" dirty="0" err="1"/>
              <a:t>linspace</a:t>
            </a:r>
            <a:r>
              <a:rPr lang="en-US" dirty="0"/>
              <a:t>(0, 10, 5)</a:t>
            </a:r>
          </a:p>
          <a:p>
            <a:r>
              <a:rPr lang="en-US" dirty="0"/>
              <a:t>In the above statement, we are creating an array 'a' with starting element 0 and </a:t>
            </a:r>
            <a:r>
              <a:rPr lang="en-US" dirty="0" smtClean="0"/>
              <a:t>ending </a:t>
            </a:r>
            <a:r>
              <a:rPr lang="en-US" dirty="0"/>
              <a:t>element 10. </a:t>
            </a:r>
            <a:endParaRPr lang="en-US" dirty="0" smtClean="0"/>
          </a:p>
          <a:p>
            <a:r>
              <a:rPr lang="en-US" dirty="0" smtClean="0"/>
              <a:t>This </a:t>
            </a:r>
            <a:r>
              <a:rPr lang="en-US" dirty="0"/>
              <a:t>range is divided into 5 equal parts and hence the points will be 0, 2.5, 5, </a:t>
            </a:r>
            <a:r>
              <a:rPr lang="en-US" dirty="0" smtClean="0"/>
              <a:t>7.5 </a:t>
            </a:r>
            <a:r>
              <a:rPr lang="en-US" dirty="0"/>
              <a:t>and 10</a:t>
            </a:r>
            <a:r>
              <a:rPr lang="en-US" dirty="0" smtClean="0"/>
              <a:t>.</a:t>
            </a:r>
          </a:p>
          <a:p>
            <a:endParaRPr lang="en-US" dirty="0"/>
          </a:p>
          <a:p>
            <a:pPr marL="0" lvl="1" indent="0">
              <a:spcBef>
                <a:spcPts val="1200"/>
              </a:spcBef>
              <a:spcAft>
                <a:spcPts val="0"/>
              </a:spcAft>
              <a:buNone/>
            </a:pPr>
            <a:r>
              <a:rPr lang="en-US" sz="2800" dirty="0" smtClean="0">
                <a:solidFill>
                  <a:srgbClr val="0070C0"/>
                </a:solidFill>
              </a:rPr>
              <a:t>Creating array using </a:t>
            </a:r>
            <a:r>
              <a:rPr lang="en-US" sz="2800" dirty="0" err="1">
                <a:solidFill>
                  <a:srgbClr val="0070C0"/>
                </a:solidFill>
              </a:rPr>
              <a:t>logspace</a:t>
            </a:r>
            <a:r>
              <a:rPr lang="en-US" sz="2800" dirty="0">
                <a:solidFill>
                  <a:srgbClr val="0070C0"/>
                </a:solidFill>
              </a:rPr>
              <a:t>() </a:t>
            </a:r>
            <a:r>
              <a:rPr lang="en-US" sz="2800" dirty="0" smtClean="0">
                <a:solidFill>
                  <a:srgbClr val="0070C0"/>
                </a:solidFill>
              </a:rPr>
              <a:t>function</a:t>
            </a:r>
            <a:endParaRPr lang="en-US" dirty="0" smtClean="0"/>
          </a:p>
          <a:p>
            <a:r>
              <a:rPr lang="en-US" dirty="0"/>
              <a:t>The </a:t>
            </a:r>
            <a:r>
              <a:rPr lang="en-US" dirty="0" err="1"/>
              <a:t>logspace</a:t>
            </a:r>
            <a:r>
              <a:rPr lang="en-US" dirty="0"/>
              <a:t>() function is similar to </a:t>
            </a:r>
            <a:r>
              <a:rPr lang="en-US" dirty="0" err="1"/>
              <a:t>linspace</a:t>
            </a:r>
            <a:r>
              <a:rPr lang="en-US" dirty="0"/>
              <a:t>(). The </a:t>
            </a:r>
            <a:r>
              <a:rPr lang="en-US" dirty="0" err="1"/>
              <a:t>linspace</a:t>
            </a:r>
            <a:r>
              <a:rPr lang="en-US" dirty="0"/>
              <a:t>() function produces th</a:t>
            </a:r>
            <a:r>
              <a:rPr lang="en-US" baseline="-25000" dirty="0"/>
              <a:t>e</a:t>
            </a:r>
            <a:r>
              <a:rPr lang="en-US" dirty="0"/>
              <a:t> evenly spaced points. Similarly, </a:t>
            </a:r>
            <a:r>
              <a:rPr lang="en-US" dirty="0" err="1"/>
              <a:t>logspace</a:t>
            </a:r>
            <a:r>
              <a:rPr lang="en-US" dirty="0"/>
              <a:t>() produces evenly spaced points </a:t>
            </a:r>
            <a:r>
              <a:rPr lang="en-US" dirty="0" smtClean="0"/>
              <a:t>on a logarithmically </a:t>
            </a:r>
            <a:r>
              <a:rPr lang="en-US" dirty="0"/>
              <a:t>spaced scale. </a:t>
            </a:r>
            <a:endParaRPr lang="en-US" dirty="0" smtClean="0"/>
          </a:p>
          <a:p>
            <a:r>
              <a:rPr lang="en-US" dirty="0" smtClean="0"/>
              <a:t>The </a:t>
            </a:r>
            <a:r>
              <a:rPr lang="en-US" dirty="0" err="1"/>
              <a:t>logspace</a:t>
            </a:r>
            <a:r>
              <a:rPr lang="en-US" dirty="0"/>
              <a:t>() function is used in the following format:</a:t>
            </a:r>
          </a:p>
          <a:p>
            <a:pPr marL="274320" lvl="1" indent="0">
              <a:buNone/>
            </a:pPr>
            <a:r>
              <a:rPr lang="en-US" dirty="0" smtClean="0"/>
              <a:t>	</a:t>
            </a:r>
            <a:r>
              <a:rPr lang="en-US" dirty="0" err="1" smtClean="0"/>
              <a:t>logspace</a:t>
            </a:r>
            <a:r>
              <a:rPr lang="en-US" dirty="0" smtClean="0"/>
              <a:t>(start</a:t>
            </a:r>
            <a:r>
              <a:rPr lang="en-US" dirty="0"/>
              <a:t>, stop, n)</a:t>
            </a:r>
          </a:p>
          <a:p>
            <a:endParaRPr lang="en-US" dirty="0"/>
          </a:p>
        </p:txBody>
      </p:sp>
    </p:spTree>
    <p:extLst>
      <p:ext uri="{BB962C8B-B14F-4D97-AF65-F5344CB8AC3E}">
        <p14:creationId xmlns:p14="http://schemas.microsoft.com/office/powerpoint/2010/main" val="982782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List of contents</a:t>
            </a:r>
            <a:endParaRPr lang="en-US" dirty="0">
              <a:solidFill>
                <a:schemeClr val="accent1">
                  <a:lumMod val="75000"/>
                </a:schemeClr>
              </a:solidFill>
            </a:endParaRPr>
          </a:p>
        </p:txBody>
      </p:sp>
      <p:sp>
        <p:nvSpPr>
          <p:cNvPr id="3" name="Content Placeholder 2"/>
          <p:cNvSpPr>
            <a:spLocks noGrp="1"/>
          </p:cNvSpPr>
          <p:nvPr>
            <p:ph sz="half" idx="2"/>
          </p:nvPr>
        </p:nvSpPr>
        <p:spPr/>
        <p:txBody>
          <a:bodyPr>
            <a:normAutofit/>
          </a:bodyPr>
          <a:lstStyle/>
          <a:p>
            <a:pPr lvl="1"/>
            <a:endParaRPr lang="en-US" dirty="0" smtClean="0">
              <a:solidFill>
                <a:srgbClr val="006600"/>
              </a:solidFill>
            </a:endParaRPr>
          </a:p>
          <a:p>
            <a:endParaRPr lang="en-US" dirty="0" smtClean="0">
              <a:solidFill>
                <a:srgbClr val="006600"/>
              </a:solidFill>
            </a:endParaRPr>
          </a:p>
          <a:p>
            <a:pPr marL="0" indent="0">
              <a:buNone/>
            </a:pPr>
            <a:endParaRPr lang="en-US" dirty="0">
              <a:solidFill>
                <a:srgbClr val="006600"/>
              </a:solidFill>
            </a:endParaRPr>
          </a:p>
        </p:txBody>
      </p:sp>
      <p:sp>
        <p:nvSpPr>
          <p:cNvPr id="6" name="Content Placeholder 5"/>
          <p:cNvSpPr>
            <a:spLocks noGrp="1"/>
          </p:cNvSpPr>
          <p:nvPr>
            <p:ph sz="quarter" idx="4"/>
          </p:nvPr>
        </p:nvSpPr>
        <p:spPr>
          <a:xfrm>
            <a:off x="1057656" y="2093976"/>
            <a:ext cx="4754880" cy="3889935"/>
          </a:xfrm>
        </p:spPr>
        <p:txBody>
          <a:bodyPr>
            <a:normAutofit fontScale="92500" lnSpcReduction="10000"/>
          </a:bodyPr>
          <a:lstStyle/>
          <a:p>
            <a:r>
              <a:rPr lang="en-US" dirty="0" smtClean="0">
                <a:solidFill>
                  <a:srgbClr val="006600"/>
                </a:solidFill>
              </a:rPr>
              <a:t>Introduction to arrays</a:t>
            </a:r>
          </a:p>
          <a:p>
            <a:r>
              <a:rPr lang="en-US" dirty="0" smtClean="0">
                <a:solidFill>
                  <a:srgbClr val="006600"/>
                </a:solidFill>
              </a:rPr>
              <a:t>Advantages of arrays</a:t>
            </a:r>
          </a:p>
          <a:p>
            <a:r>
              <a:rPr lang="en-US" dirty="0" smtClean="0">
                <a:solidFill>
                  <a:srgbClr val="006600"/>
                </a:solidFill>
              </a:rPr>
              <a:t>Creating an array</a:t>
            </a:r>
          </a:p>
          <a:p>
            <a:r>
              <a:rPr lang="en-US" dirty="0" smtClean="0">
                <a:solidFill>
                  <a:srgbClr val="006600"/>
                </a:solidFill>
              </a:rPr>
              <a:t>Importing the array module</a:t>
            </a:r>
          </a:p>
          <a:p>
            <a:r>
              <a:rPr lang="en-US" dirty="0" smtClean="0">
                <a:solidFill>
                  <a:srgbClr val="006600"/>
                </a:solidFill>
              </a:rPr>
              <a:t>Indexing and slicing on array</a:t>
            </a:r>
          </a:p>
          <a:p>
            <a:r>
              <a:rPr lang="en-US" dirty="0" smtClean="0">
                <a:solidFill>
                  <a:srgbClr val="006600"/>
                </a:solidFill>
              </a:rPr>
              <a:t>Processing the arrays</a:t>
            </a:r>
          </a:p>
          <a:p>
            <a:r>
              <a:rPr lang="en-US" dirty="0" smtClean="0">
                <a:solidFill>
                  <a:srgbClr val="006600"/>
                </a:solidFill>
              </a:rPr>
              <a:t>Types of arrays</a:t>
            </a:r>
          </a:p>
          <a:p>
            <a:r>
              <a:rPr lang="en-US" dirty="0" smtClean="0">
                <a:solidFill>
                  <a:srgbClr val="006600"/>
                </a:solidFill>
              </a:rPr>
              <a:t>Working with arrays using numpy</a:t>
            </a:r>
          </a:p>
          <a:p>
            <a:r>
              <a:rPr lang="en-US" dirty="0" smtClean="0">
                <a:solidFill>
                  <a:srgbClr val="006600"/>
                </a:solidFill>
              </a:rPr>
              <a:t>Creating arrays in different ways</a:t>
            </a:r>
          </a:p>
          <a:p>
            <a:r>
              <a:rPr lang="en-US" dirty="0" smtClean="0">
                <a:solidFill>
                  <a:srgbClr val="006600"/>
                </a:solidFill>
              </a:rPr>
              <a:t>Mathematical operations on arrays</a:t>
            </a:r>
          </a:p>
        </p:txBody>
      </p:sp>
      <p:sp>
        <p:nvSpPr>
          <p:cNvPr id="5" name="Content Placeholder 5"/>
          <p:cNvSpPr txBox="1">
            <a:spLocks/>
          </p:cNvSpPr>
          <p:nvPr/>
        </p:nvSpPr>
        <p:spPr>
          <a:xfrm>
            <a:off x="6236208" y="2093976"/>
            <a:ext cx="4238824" cy="329184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smtClean="0">
              <a:solidFill>
                <a:srgbClr val="006600"/>
              </a:solidFill>
            </a:endParaRPr>
          </a:p>
        </p:txBody>
      </p:sp>
      <p:sp>
        <p:nvSpPr>
          <p:cNvPr id="9" name="Content Placeholder 5"/>
          <p:cNvSpPr txBox="1">
            <a:spLocks/>
          </p:cNvSpPr>
          <p:nvPr/>
        </p:nvSpPr>
        <p:spPr>
          <a:xfrm>
            <a:off x="6364224" y="2093976"/>
            <a:ext cx="4754880" cy="393192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smtClean="0">
                <a:solidFill>
                  <a:srgbClr val="006600"/>
                </a:solidFill>
              </a:rPr>
              <a:t>Comparing arrays</a:t>
            </a:r>
          </a:p>
          <a:p>
            <a:r>
              <a:rPr lang="en-US" dirty="0" smtClean="0">
                <a:solidFill>
                  <a:srgbClr val="006600"/>
                </a:solidFill>
              </a:rPr>
              <a:t>Aliasing the arrays</a:t>
            </a:r>
          </a:p>
          <a:p>
            <a:r>
              <a:rPr lang="en-US" dirty="0" smtClean="0">
                <a:solidFill>
                  <a:srgbClr val="006600"/>
                </a:solidFill>
              </a:rPr>
              <a:t>Viewing and copying arrays</a:t>
            </a:r>
          </a:p>
          <a:p>
            <a:r>
              <a:rPr lang="en-US" dirty="0" smtClean="0">
                <a:solidFill>
                  <a:srgbClr val="006600"/>
                </a:solidFill>
              </a:rPr>
              <a:t>Slicing and indexing in numpy Arrays</a:t>
            </a:r>
          </a:p>
          <a:p>
            <a:r>
              <a:rPr lang="en-US" dirty="0" smtClean="0">
                <a:solidFill>
                  <a:srgbClr val="006600"/>
                </a:solidFill>
              </a:rPr>
              <a:t>Dimensions of arrays</a:t>
            </a:r>
          </a:p>
          <a:p>
            <a:r>
              <a:rPr lang="en-US" dirty="0" smtClean="0">
                <a:solidFill>
                  <a:srgbClr val="006600"/>
                </a:solidFill>
              </a:rPr>
              <a:t>Attributes of an array</a:t>
            </a:r>
          </a:p>
          <a:p>
            <a:r>
              <a:rPr lang="en-US" dirty="0" smtClean="0">
                <a:solidFill>
                  <a:srgbClr val="006600"/>
                </a:solidFill>
              </a:rPr>
              <a:t>The </a:t>
            </a:r>
            <a:r>
              <a:rPr lang="en-US" dirty="0">
                <a:solidFill>
                  <a:srgbClr val="006600"/>
                </a:solidFill>
              </a:rPr>
              <a:t>r</a:t>
            </a:r>
            <a:r>
              <a:rPr lang="en-US" dirty="0" smtClean="0">
                <a:solidFill>
                  <a:srgbClr val="006600"/>
                </a:solidFill>
              </a:rPr>
              <a:t>eshape() method</a:t>
            </a:r>
          </a:p>
          <a:p>
            <a:r>
              <a:rPr lang="en-US" dirty="0" smtClean="0">
                <a:solidFill>
                  <a:srgbClr val="006600"/>
                </a:solidFill>
              </a:rPr>
              <a:t>The flatten() method</a:t>
            </a:r>
          </a:p>
          <a:p>
            <a:r>
              <a:rPr lang="en-US" dirty="0" smtClean="0">
                <a:solidFill>
                  <a:srgbClr val="006600"/>
                </a:solidFill>
              </a:rPr>
              <a:t>Working with multi-dimensional arrays</a:t>
            </a:r>
          </a:p>
        </p:txBody>
      </p:sp>
    </p:spTree>
    <p:extLst>
      <p:ext uri="{BB962C8B-B14F-4D97-AF65-F5344CB8AC3E}">
        <p14:creationId xmlns:p14="http://schemas.microsoft.com/office/powerpoint/2010/main" val="3530144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4242" y="1648497"/>
            <a:ext cx="10058400" cy="3400022"/>
          </a:xfrm>
        </p:spPr>
        <p:txBody>
          <a:bodyPr/>
          <a:lstStyle/>
          <a:p>
            <a:r>
              <a:rPr lang="en-US" dirty="0"/>
              <a:t>The </a:t>
            </a:r>
            <a:r>
              <a:rPr lang="en-US" dirty="0" err="1"/>
              <a:t>logspace</a:t>
            </a:r>
            <a:r>
              <a:rPr lang="en-US" dirty="0"/>
              <a:t>() function starts at a value which is 10 to the power of 'start' and ends at value which is 10 to the power of `stop' </a:t>
            </a:r>
            <a:endParaRPr lang="en-US" dirty="0" smtClean="0"/>
          </a:p>
          <a:p>
            <a:r>
              <a:rPr lang="en-US" dirty="0"/>
              <a:t>If </a:t>
            </a:r>
            <a:r>
              <a:rPr lang="en-US" dirty="0" smtClean="0"/>
              <a:t>‘n’ is </a:t>
            </a:r>
            <a:r>
              <a:rPr lang="en-US" dirty="0"/>
              <a:t>not specified, then its value is taken as </a:t>
            </a:r>
            <a:r>
              <a:rPr lang="en-US" dirty="0" smtClean="0"/>
              <a:t>50</a:t>
            </a:r>
          </a:p>
          <a:p>
            <a:r>
              <a:rPr lang="en-US" dirty="0"/>
              <a:t>For example, if we write:</a:t>
            </a:r>
          </a:p>
          <a:p>
            <a:pPr marL="274320" lvl="1" indent="0">
              <a:buNone/>
            </a:pPr>
            <a:r>
              <a:rPr lang="en-US" dirty="0" smtClean="0"/>
              <a:t>	a </a:t>
            </a:r>
            <a:r>
              <a:rPr lang="en-US" dirty="0"/>
              <a:t>= </a:t>
            </a:r>
            <a:r>
              <a:rPr lang="en-US" dirty="0" err="1"/>
              <a:t>logspace</a:t>
            </a:r>
            <a:r>
              <a:rPr lang="en-US" dirty="0"/>
              <a:t>(1, </a:t>
            </a:r>
            <a:r>
              <a:rPr lang="en-US" b="1" dirty="0"/>
              <a:t>4, 5)</a:t>
            </a:r>
            <a:endParaRPr lang="en-US" dirty="0"/>
          </a:p>
          <a:p>
            <a:r>
              <a:rPr lang="en-US" dirty="0"/>
              <a:t>This function represents values starting from </a:t>
            </a:r>
            <a:r>
              <a:rPr lang="en-US" dirty="0" smtClean="0"/>
              <a:t>10</a:t>
            </a:r>
            <a:r>
              <a:rPr lang="en-US" baseline="30000" dirty="0" smtClean="0"/>
              <a:t>1</a:t>
            </a:r>
            <a:r>
              <a:rPr lang="en-US" dirty="0" smtClean="0"/>
              <a:t> </a:t>
            </a:r>
            <a:r>
              <a:rPr lang="en-US" dirty="0"/>
              <a:t>to </a:t>
            </a:r>
            <a:r>
              <a:rPr lang="en-US" dirty="0" smtClean="0"/>
              <a:t>10</a:t>
            </a:r>
            <a:r>
              <a:rPr lang="en-US" baseline="30000" dirty="0" smtClean="0"/>
              <a:t>4</a:t>
            </a:r>
            <a:r>
              <a:rPr lang="en-US" dirty="0" smtClean="0"/>
              <a:t>. </a:t>
            </a:r>
          </a:p>
          <a:p>
            <a:r>
              <a:rPr lang="en-US" dirty="0" smtClean="0"/>
              <a:t>These </a:t>
            </a:r>
            <a:r>
              <a:rPr lang="en-US" dirty="0"/>
              <a:t>values are divided into 5 equal points and those points are stored into the array `a'</a:t>
            </a:r>
          </a:p>
        </p:txBody>
      </p:sp>
    </p:spTree>
    <p:extLst>
      <p:ext uri="{BB962C8B-B14F-4D97-AF65-F5344CB8AC3E}">
        <p14:creationId xmlns:p14="http://schemas.microsoft.com/office/powerpoint/2010/main" val="102254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708338"/>
            <a:ext cx="10058400" cy="1159099"/>
          </a:xfrm>
        </p:spPr>
        <p:txBody>
          <a:bodyPr>
            <a:normAutofit/>
          </a:bodyPr>
          <a:lstStyle/>
          <a:p>
            <a:pPr lvl="1" algn="l" rtl="0">
              <a:lnSpc>
                <a:spcPct val="90000"/>
              </a:lnSpc>
              <a:spcBef>
                <a:spcPct val="0"/>
              </a:spcBef>
            </a:pPr>
            <a:r>
              <a:rPr lang="en-US" sz="2800" dirty="0" smtClean="0">
                <a:solidFill>
                  <a:srgbClr val="0070C0"/>
                </a:solidFill>
              </a:rPr>
              <a:t>Creating arrays using </a:t>
            </a:r>
            <a:r>
              <a:rPr lang="en-US" sz="2800" dirty="0" err="1" smtClean="0">
                <a:solidFill>
                  <a:srgbClr val="0070C0"/>
                </a:solidFill>
              </a:rPr>
              <a:t>arange</a:t>
            </a:r>
            <a:r>
              <a:rPr lang="en-US" sz="2800" dirty="0" smtClean="0">
                <a:solidFill>
                  <a:srgbClr val="0070C0"/>
                </a:solidFill>
              </a:rPr>
              <a:t>() function</a:t>
            </a:r>
            <a:endParaRPr lang="en-US" sz="2800" dirty="0">
              <a:solidFill>
                <a:srgbClr val="0070C0"/>
              </a:solidFill>
            </a:endParaRPr>
          </a:p>
        </p:txBody>
      </p:sp>
      <p:sp>
        <p:nvSpPr>
          <p:cNvPr id="3" name="Content Placeholder 2"/>
          <p:cNvSpPr>
            <a:spLocks noGrp="1"/>
          </p:cNvSpPr>
          <p:nvPr>
            <p:ph idx="1"/>
          </p:nvPr>
        </p:nvSpPr>
        <p:spPr>
          <a:xfrm>
            <a:off x="1069848" y="1867437"/>
            <a:ext cx="10058400" cy="4304763"/>
          </a:xfrm>
        </p:spPr>
        <p:txBody>
          <a:bodyPr>
            <a:normAutofit/>
          </a:bodyPr>
          <a:lstStyle/>
          <a:p>
            <a:r>
              <a:rPr lang="en-US" dirty="0"/>
              <a:t>The </a:t>
            </a:r>
            <a:r>
              <a:rPr lang="en-US" dirty="0" err="1"/>
              <a:t>arange</a:t>
            </a:r>
            <a:r>
              <a:rPr lang="en-US" dirty="0"/>
              <a:t>() function in numpy is same as range() function in Python. </a:t>
            </a:r>
            <a:endParaRPr lang="en-US" dirty="0" smtClean="0"/>
          </a:p>
          <a:p>
            <a:r>
              <a:rPr lang="en-US" dirty="0" smtClean="0"/>
              <a:t>The </a:t>
            </a:r>
            <a:r>
              <a:rPr lang="en-US" dirty="0" err="1"/>
              <a:t>arange</a:t>
            </a:r>
            <a:r>
              <a:rPr lang="en-US" dirty="0"/>
              <a:t>() function is used in the following format:</a:t>
            </a:r>
          </a:p>
          <a:p>
            <a:pPr marL="274320" lvl="1" indent="0">
              <a:buNone/>
            </a:pPr>
            <a:r>
              <a:rPr lang="en-US" b="1" dirty="0" smtClean="0"/>
              <a:t>	</a:t>
            </a:r>
            <a:r>
              <a:rPr lang="en-US" dirty="0" err="1" smtClean="0"/>
              <a:t>arange</a:t>
            </a:r>
            <a:r>
              <a:rPr lang="en-US" dirty="0" smtClean="0"/>
              <a:t> </a:t>
            </a:r>
            <a:r>
              <a:rPr lang="en-US" dirty="0"/>
              <a:t>(start , stop, </a:t>
            </a:r>
            <a:r>
              <a:rPr lang="en-US" dirty="0" err="1"/>
              <a:t>stepsize</a:t>
            </a:r>
            <a:r>
              <a:rPr lang="en-US" dirty="0" smtClean="0"/>
              <a:t>)</a:t>
            </a:r>
          </a:p>
          <a:p>
            <a:r>
              <a:rPr lang="en-US" dirty="0"/>
              <a:t>This creates an array with a group of elements from 'start' to </a:t>
            </a:r>
            <a:r>
              <a:rPr lang="en-US" dirty="0">
                <a:solidFill>
                  <a:schemeClr val="accent2">
                    <a:lumMod val="75000"/>
                  </a:schemeClr>
                </a:solidFill>
              </a:rPr>
              <a:t>one element prior to </a:t>
            </a:r>
            <a:r>
              <a:rPr lang="en-US" dirty="0" smtClean="0">
                <a:solidFill>
                  <a:schemeClr val="accent2">
                    <a:lumMod val="75000"/>
                  </a:schemeClr>
                </a:solidFill>
              </a:rPr>
              <a:t>‘stop</a:t>
            </a:r>
            <a:r>
              <a:rPr lang="en-US" dirty="0"/>
              <a:t>' in steps of '</a:t>
            </a:r>
            <a:r>
              <a:rPr lang="en-US" dirty="0" err="1"/>
              <a:t>stepsize</a:t>
            </a:r>
            <a:r>
              <a:rPr lang="en-US" dirty="0" smtClean="0"/>
              <a:t>'</a:t>
            </a:r>
          </a:p>
          <a:p>
            <a:r>
              <a:rPr lang="en-US" dirty="0" smtClean="0"/>
              <a:t>If </a:t>
            </a:r>
            <a:r>
              <a:rPr lang="en-US" dirty="0"/>
              <a:t>the '</a:t>
            </a:r>
            <a:r>
              <a:rPr lang="en-US" dirty="0" err="1"/>
              <a:t>stepsize</a:t>
            </a:r>
            <a:r>
              <a:rPr lang="en-US" dirty="0"/>
              <a:t>' is omitted, then it is taken as </a:t>
            </a:r>
            <a:r>
              <a:rPr lang="en-US" dirty="0" smtClean="0"/>
              <a:t>1</a:t>
            </a:r>
          </a:p>
          <a:p>
            <a:r>
              <a:rPr lang="en-US" dirty="0" smtClean="0"/>
              <a:t>If </a:t>
            </a:r>
            <a:r>
              <a:rPr lang="en-US" dirty="0"/>
              <a:t>the 'start' is omitted, then it is taken as </a:t>
            </a:r>
            <a:r>
              <a:rPr lang="en-US" dirty="0" smtClean="0"/>
              <a:t>0</a:t>
            </a:r>
          </a:p>
          <a:p>
            <a:endParaRPr lang="en-US" dirty="0"/>
          </a:p>
        </p:txBody>
      </p:sp>
    </p:spTree>
    <p:extLst>
      <p:ext uri="{BB962C8B-B14F-4D97-AF65-F5344CB8AC3E}">
        <p14:creationId xmlns:p14="http://schemas.microsoft.com/office/powerpoint/2010/main" val="12159483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10614"/>
            <a:ext cx="10058400" cy="4961586"/>
          </a:xfrm>
        </p:spPr>
        <p:txBody>
          <a:bodyPr/>
          <a:lstStyle/>
          <a:p>
            <a:r>
              <a:rPr lang="en-US" dirty="0"/>
              <a:t>Examples:</a:t>
            </a:r>
          </a:p>
          <a:p>
            <a:pPr lvl="1"/>
            <a:r>
              <a:rPr lang="en-US" dirty="0" err="1"/>
              <a:t>arange</a:t>
            </a:r>
            <a:r>
              <a:rPr lang="en-US" dirty="0"/>
              <a:t> (10)  # will produce an array with elements 0 to 9.</a:t>
            </a:r>
          </a:p>
          <a:p>
            <a:pPr lvl="1"/>
            <a:r>
              <a:rPr lang="en-US" dirty="0" err="1"/>
              <a:t>arange</a:t>
            </a:r>
            <a:r>
              <a:rPr lang="en-US" dirty="0"/>
              <a:t>(5, 10)  # will produce an array with elements from 5 to 9.</a:t>
            </a:r>
          </a:p>
          <a:p>
            <a:pPr lvl="1"/>
            <a:r>
              <a:rPr lang="en-US" dirty="0" err="1"/>
              <a:t>arange</a:t>
            </a:r>
            <a:r>
              <a:rPr lang="en-US" dirty="0"/>
              <a:t>(1, </a:t>
            </a:r>
            <a:r>
              <a:rPr lang="en-US" b="1" dirty="0"/>
              <a:t>10, </a:t>
            </a:r>
            <a:r>
              <a:rPr lang="en-US" dirty="0"/>
              <a:t>3) # will produce an array with elements 1,4, and 7.</a:t>
            </a:r>
          </a:p>
          <a:p>
            <a:pPr lvl="1"/>
            <a:r>
              <a:rPr lang="en-US" dirty="0" err="1"/>
              <a:t>arange</a:t>
            </a:r>
            <a:r>
              <a:rPr lang="en-US" dirty="0"/>
              <a:t>(10, 1, -1) # Since the </a:t>
            </a:r>
            <a:r>
              <a:rPr lang="en-US" dirty="0" err="1"/>
              <a:t>stepsize</a:t>
            </a:r>
            <a:r>
              <a:rPr lang="en-US" dirty="0"/>
              <a:t> is -1, it represents the elements in descending order from </a:t>
            </a:r>
            <a:r>
              <a:rPr lang="en-US" dirty="0" smtClean="0"/>
              <a:t>10 </a:t>
            </a:r>
            <a:r>
              <a:rPr lang="en-US" dirty="0"/>
              <a:t>to 2, as: , [10 9 8 7 6 5 4 3 2 ]</a:t>
            </a:r>
          </a:p>
          <a:p>
            <a:pPr lvl="1"/>
            <a:r>
              <a:rPr lang="en-US" dirty="0" err="1" smtClean="0"/>
              <a:t>arange</a:t>
            </a:r>
            <a:r>
              <a:rPr lang="en-US" dirty="0" smtClean="0"/>
              <a:t>(0</a:t>
            </a:r>
            <a:r>
              <a:rPr lang="en-US" dirty="0"/>
              <a:t>, 10, </a:t>
            </a:r>
            <a:r>
              <a:rPr lang="en-US" dirty="0" smtClean="0"/>
              <a:t>1.5) # In </a:t>
            </a:r>
            <a:r>
              <a:rPr lang="en-US" dirty="0"/>
              <a:t>this case, the array elements will be: [0. </a:t>
            </a:r>
            <a:r>
              <a:rPr lang="en-US" dirty="0" smtClean="0"/>
              <a:t> 1.5  3</a:t>
            </a:r>
            <a:r>
              <a:rPr lang="en-US" dirty="0"/>
              <a:t>. </a:t>
            </a:r>
            <a:r>
              <a:rPr lang="en-US" dirty="0" smtClean="0"/>
              <a:t> 4.5  6</a:t>
            </a:r>
            <a:r>
              <a:rPr lang="en-US" dirty="0"/>
              <a:t>. </a:t>
            </a:r>
            <a:r>
              <a:rPr lang="en-US" dirty="0" smtClean="0"/>
              <a:t> 7.5  </a:t>
            </a:r>
            <a:r>
              <a:rPr lang="en-US" dirty="0"/>
              <a:t>9</a:t>
            </a:r>
            <a:r>
              <a:rPr lang="en-US" dirty="0" smtClean="0"/>
              <a:t>.]</a:t>
            </a:r>
          </a:p>
          <a:p>
            <a:pPr lvl="1"/>
            <a:endParaRPr lang="en-US" dirty="0"/>
          </a:p>
          <a:p>
            <a:pPr lvl="1"/>
            <a:endParaRPr lang="en-US" dirty="0" smtClean="0"/>
          </a:p>
        </p:txBody>
      </p:sp>
    </p:spTree>
    <p:extLst>
      <p:ext uri="{BB962C8B-B14F-4D97-AF65-F5344CB8AC3E}">
        <p14:creationId xmlns:p14="http://schemas.microsoft.com/office/powerpoint/2010/main" val="3998093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01521"/>
            <a:ext cx="10058400" cy="5232042"/>
          </a:xfrm>
        </p:spPr>
        <p:txBody>
          <a:bodyPr>
            <a:normAutofit fontScale="92500"/>
          </a:bodyPr>
          <a:lstStyle/>
          <a:p>
            <a:pPr marL="0" lvl="1" indent="0">
              <a:spcBef>
                <a:spcPts val="1200"/>
              </a:spcBef>
              <a:spcAft>
                <a:spcPts val="0"/>
              </a:spcAft>
              <a:buNone/>
            </a:pPr>
            <a:r>
              <a:rPr lang="en-US" sz="2800" dirty="0" smtClean="0">
                <a:solidFill>
                  <a:srgbClr val="0070C0"/>
                </a:solidFill>
              </a:rPr>
              <a:t>Creating arrays using </a:t>
            </a:r>
            <a:r>
              <a:rPr lang="en-US" sz="2800" dirty="0">
                <a:solidFill>
                  <a:srgbClr val="0070C0"/>
                </a:solidFill>
              </a:rPr>
              <a:t>zeros() and ones() </a:t>
            </a:r>
            <a:r>
              <a:rPr lang="en-US" sz="2800" dirty="0" smtClean="0">
                <a:solidFill>
                  <a:srgbClr val="0070C0"/>
                </a:solidFill>
              </a:rPr>
              <a:t>functions</a:t>
            </a:r>
          </a:p>
          <a:p>
            <a:pPr marL="342900" lvl="1" indent="-342900">
              <a:spcBef>
                <a:spcPts val="1200"/>
              </a:spcBef>
              <a:spcAft>
                <a:spcPts val="0"/>
              </a:spcAft>
            </a:pPr>
            <a:r>
              <a:rPr lang="en-US" sz="2000" dirty="0"/>
              <a:t>We can use the zeros() function to create an array with all </a:t>
            </a:r>
            <a:r>
              <a:rPr lang="en-US" sz="2000" dirty="0" smtClean="0"/>
              <a:t>zeros</a:t>
            </a:r>
            <a:r>
              <a:rPr lang="en-US" sz="2000" dirty="0"/>
              <a:t>. </a:t>
            </a:r>
            <a:endParaRPr lang="en-US" sz="2000" dirty="0" smtClean="0"/>
          </a:p>
          <a:p>
            <a:pPr marL="342900" lvl="1" indent="-342900">
              <a:spcBef>
                <a:spcPts val="1200"/>
              </a:spcBef>
              <a:spcAft>
                <a:spcPts val="0"/>
              </a:spcAft>
            </a:pPr>
            <a:r>
              <a:rPr lang="en-US" sz="2000" dirty="0" smtClean="0"/>
              <a:t>The </a:t>
            </a:r>
            <a:r>
              <a:rPr lang="en-US" sz="2000" dirty="0"/>
              <a:t>ones() function useful to create an array with all </a:t>
            </a:r>
            <a:r>
              <a:rPr lang="en-US" sz="2000" dirty="0" smtClean="0"/>
              <a:t>1s. </a:t>
            </a:r>
          </a:p>
          <a:p>
            <a:pPr marL="342900" lvl="1" indent="-342900">
              <a:spcBef>
                <a:spcPts val="1200"/>
              </a:spcBef>
              <a:spcAft>
                <a:spcPts val="0"/>
              </a:spcAft>
            </a:pPr>
            <a:r>
              <a:rPr lang="en-US" sz="2000" dirty="0" smtClean="0"/>
              <a:t>They </a:t>
            </a:r>
            <a:r>
              <a:rPr lang="en-US" sz="2000" dirty="0"/>
              <a:t>are written in the following format:</a:t>
            </a:r>
          </a:p>
          <a:p>
            <a:pPr marL="548640" lvl="3" indent="0">
              <a:spcBef>
                <a:spcPts val="1200"/>
              </a:spcBef>
              <a:spcAft>
                <a:spcPts val="0"/>
              </a:spcAft>
              <a:buNone/>
            </a:pPr>
            <a:r>
              <a:rPr lang="en-US" dirty="0"/>
              <a:t>zeros(n , </a:t>
            </a:r>
            <a:r>
              <a:rPr lang="en-US" dirty="0" err="1"/>
              <a:t>datatype</a:t>
            </a:r>
            <a:r>
              <a:rPr lang="en-US" dirty="0"/>
              <a:t>) </a:t>
            </a:r>
          </a:p>
          <a:p>
            <a:pPr marL="548640" lvl="3" indent="0">
              <a:spcBef>
                <a:spcPts val="1200"/>
              </a:spcBef>
              <a:spcAft>
                <a:spcPts val="0"/>
              </a:spcAft>
              <a:buNone/>
            </a:pPr>
            <a:r>
              <a:rPr lang="en-US" dirty="0" smtClean="0"/>
              <a:t>ones(n </a:t>
            </a:r>
            <a:r>
              <a:rPr lang="en-US" dirty="0"/>
              <a:t>, </a:t>
            </a:r>
            <a:r>
              <a:rPr lang="en-US" dirty="0" err="1"/>
              <a:t>datatype</a:t>
            </a:r>
            <a:r>
              <a:rPr lang="en-US" dirty="0"/>
              <a:t>)</a:t>
            </a:r>
          </a:p>
          <a:p>
            <a:pPr marL="342900" lvl="1" indent="-342900">
              <a:spcBef>
                <a:spcPts val="1200"/>
              </a:spcBef>
              <a:spcAft>
                <a:spcPts val="0"/>
              </a:spcAft>
            </a:pPr>
            <a:r>
              <a:rPr lang="en-US" sz="2400" dirty="0" smtClean="0"/>
              <a:t>Examples:</a:t>
            </a:r>
          </a:p>
          <a:p>
            <a:pPr marL="891540" lvl="3" indent="-342900">
              <a:spcBef>
                <a:spcPts val="1200"/>
              </a:spcBef>
              <a:spcAft>
                <a:spcPts val="0"/>
              </a:spcAft>
            </a:pPr>
            <a:r>
              <a:rPr lang="en-US" sz="2200" dirty="0" smtClean="0"/>
              <a:t>zeros </a:t>
            </a:r>
            <a:r>
              <a:rPr lang="en-US" sz="2200" dirty="0"/>
              <a:t>(5)</a:t>
            </a:r>
          </a:p>
          <a:p>
            <a:pPr marL="0" lvl="1" indent="0">
              <a:spcBef>
                <a:spcPts val="1200"/>
              </a:spcBef>
              <a:spcAft>
                <a:spcPts val="0"/>
              </a:spcAft>
              <a:buNone/>
            </a:pPr>
            <a:r>
              <a:rPr lang="en-US" sz="2400" dirty="0" smtClean="0"/>
              <a:t>	This </a:t>
            </a:r>
            <a:r>
              <a:rPr lang="en-US" sz="2400" dirty="0"/>
              <a:t>will create an array with 5 elements all are zeros, as: [ 0. 0. 0. 0. 0 </a:t>
            </a:r>
            <a:r>
              <a:rPr lang="en-US" sz="2400" dirty="0" smtClean="0"/>
              <a:t>]. </a:t>
            </a:r>
          </a:p>
          <a:p>
            <a:pPr marL="0" lvl="1" indent="0">
              <a:spcBef>
                <a:spcPts val="1200"/>
              </a:spcBef>
              <a:spcAft>
                <a:spcPts val="0"/>
              </a:spcAft>
              <a:buNone/>
            </a:pPr>
            <a:r>
              <a:rPr lang="en-US" sz="2400" dirty="0" smtClean="0"/>
              <a:t>	If want </a:t>
            </a:r>
            <a:r>
              <a:rPr lang="en-US" sz="2400" dirty="0"/>
              <a:t>this array in integer format, we can use '</a:t>
            </a:r>
            <a:r>
              <a:rPr lang="en-US" sz="2400" dirty="0" err="1"/>
              <a:t>int</a:t>
            </a:r>
            <a:r>
              <a:rPr lang="en-US" sz="2400" dirty="0"/>
              <a:t>' as </a:t>
            </a:r>
            <a:r>
              <a:rPr lang="en-US" sz="2400" dirty="0" err="1"/>
              <a:t>datatype</a:t>
            </a:r>
            <a:r>
              <a:rPr lang="en-US" sz="2400" dirty="0"/>
              <a:t>, as:</a:t>
            </a:r>
          </a:p>
          <a:p>
            <a:pPr marL="891540" lvl="3" indent="-342900">
              <a:spcBef>
                <a:spcPts val="1200"/>
              </a:spcBef>
              <a:spcAft>
                <a:spcPts val="0"/>
              </a:spcAft>
            </a:pPr>
            <a:r>
              <a:rPr lang="en-US" sz="2200" dirty="0" smtClean="0"/>
              <a:t>zeros(5</a:t>
            </a:r>
            <a:r>
              <a:rPr lang="en-US" sz="2200" dirty="0"/>
              <a:t>, </a:t>
            </a:r>
            <a:r>
              <a:rPr lang="en-US" sz="2200" dirty="0" err="1" smtClean="0"/>
              <a:t>int</a:t>
            </a:r>
            <a:r>
              <a:rPr lang="en-US" sz="2200" dirty="0" smtClean="0"/>
              <a:t>)	</a:t>
            </a:r>
          </a:p>
          <a:p>
            <a:pPr marL="548640" lvl="3" indent="0">
              <a:spcBef>
                <a:spcPts val="1200"/>
              </a:spcBef>
              <a:spcAft>
                <a:spcPts val="0"/>
              </a:spcAft>
              <a:buNone/>
            </a:pPr>
            <a:r>
              <a:rPr lang="en-US" sz="2200" dirty="0"/>
              <a:t>	</a:t>
            </a:r>
            <a:r>
              <a:rPr lang="en-US" sz="2400" dirty="0" smtClean="0"/>
              <a:t>this </a:t>
            </a:r>
            <a:r>
              <a:rPr lang="en-US" sz="2400" dirty="0"/>
              <a:t>will create an array as: [ 0 0 0 0 0 </a:t>
            </a:r>
            <a:r>
              <a:rPr lang="en-US" sz="2400" dirty="0" smtClean="0"/>
              <a:t>].</a:t>
            </a:r>
            <a:endParaRPr lang="en-US" sz="2400" dirty="0"/>
          </a:p>
        </p:txBody>
      </p:sp>
    </p:spTree>
    <p:extLst>
      <p:ext uri="{BB962C8B-B14F-4D97-AF65-F5344CB8AC3E}">
        <p14:creationId xmlns:p14="http://schemas.microsoft.com/office/powerpoint/2010/main" val="40006196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558344"/>
            <a:ext cx="10058400" cy="4613856"/>
          </a:xfrm>
        </p:spPr>
        <p:txBody>
          <a:bodyPr>
            <a:normAutofit/>
          </a:bodyPr>
          <a:lstStyle/>
          <a:p>
            <a:pPr marL="342900" lvl="1" indent="-342900">
              <a:spcBef>
                <a:spcPts val="1200"/>
              </a:spcBef>
              <a:spcAft>
                <a:spcPts val="0"/>
              </a:spcAft>
            </a:pPr>
            <a:r>
              <a:rPr lang="en-US" sz="2000" dirty="0"/>
              <a:t>If we use ones() function, it will create an array with all elements 1. </a:t>
            </a:r>
          </a:p>
          <a:p>
            <a:pPr marL="342900" lvl="1" indent="-342900">
              <a:spcBef>
                <a:spcPts val="1200"/>
              </a:spcBef>
              <a:spcAft>
                <a:spcPts val="0"/>
              </a:spcAft>
            </a:pPr>
            <a:r>
              <a:rPr lang="en-US" sz="2000" dirty="0"/>
              <a:t>For example, </a:t>
            </a:r>
          </a:p>
          <a:p>
            <a:pPr marL="274320" lvl="2" indent="0">
              <a:spcBef>
                <a:spcPts val="1200"/>
              </a:spcBef>
              <a:spcAft>
                <a:spcPts val="0"/>
              </a:spcAft>
              <a:buNone/>
            </a:pPr>
            <a:r>
              <a:rPr lang="en-US" sz="2000" smtClean="0"/>
              <a:t>	ones(5, </a:t>
            </a:r>
            <a:r>
              <a:rPr lang="en-US" sz="2000" dirty="0" smtClean="0"/>
              <a:t>float)</a:t>
            </a:r>
          </a:p>
          <a:p>
            <a:pPr marL="274320" lvl="2" indent="0">
              <a:spcBef>
                <a:spcPts val="1200"/>
              </a:spcBef>
              <a:spcAft>
                <a:spcPts val="0"/>
              </a:spcAft>
              <a:buNone/>
            </a:pPr>
            <a:r>
              <a:rPr lang="en-US" sz="2000" dirty="0" smtClean="0"/>
              <a:t>will </a:t>
            </a:r>
            <a:r>
              <a:rPr lang="en-US" sz="2000" dirty="0"/>
              <a:t>create an array with 5 integer elements all are is as: [ 1. 1. I. 1. 1. </a:t>
            </a:r>
            <a:r>
              <a:rPr lang="en-US" sz="2000" dirty="0" smtClean="0"/>
              <a:t>]</a:t>
            </a:r>
            <a:endParaRPr lang="en-US" sz="2000" dirty="0"/>
          </a:p>
          <a:p>
            <a:endParaRPr lang="en-US" dirty="0"/>
          </a:p>
          <a:p>
            <a:endParaRPr lang="en-US" dirty="0"/>
          </a:p>
        </p:txBody>
      </p:sp>
    </p:spTree>
    <p:extLst>
      <p:ext uri="{BB962C8B-B14F-4D97-AF65-F5344CB8AC3E}">
        <p14:creationId xmlns:p14="http://schemas.microsoft.com/office/powerpoint/2010/main" val="3839222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Mathematical operations on </a:t>
            </a:r>
            <a:r>
              <a:rPr lang="en-US" sz="3800" dirty="0" smtClean="0">
                <a:solidFill>
                  <a:srgbClr val="006600"/>
                </a:solidFill>
              </a:rPr>
              <a:t>arrays</a:t>
            </a:r>
            <a:endParaRPr lang="en-US" sz="3800" dirty="0"/>
          </a:p>
        </p:txBody>
      </p:sp>
      <p:sp>
        <p:nvSpPr>
          <p:cNvPr id="3" name="Content Placeholder 2"/>
          <p:cNvSpPr>
            <a:spLocks noGrp="1"/>
          </p:cNvSpPr>
          <p:nvPr>
            <p:ph idx="1"/>
          </p:nvPr>
        </p:nvSpPr>
        <p:spPr>
          <a:xfrm>
            <a:off x="1069848" y="1906073"/>
            <a:ext cx="10058400" cy="4266127"/>
          </a:xfrm>
        </p:spPr>
        <p:txBody>
          <a:bodyPr/>
          <a:lstStyle/>
          <a:p>
            <a:r>
              <a:rPr lang="en-US" dirty="0"/>
              <a:t>It is possible to perform various mathematical operations like addition, subtraction, division, etc. on the elements of an array. </a:t>
            </a:r>
            <a:endParaRPr lang="en-US" dirty="0" smtClean="0"/>
          </a:p>
          <a:p>
            <a:r>
              <a:rPr lang="en-US" dirty="0" smtClean="0"/>
              <a:t>Also</a:t>
            </a:r>
            <a:r>
              <a:rPr lang="en-US" dirty="0"/>
              <a:t>, the functions of 'math' module can be applied to the elements of the array</a:t>
            </a:r>
            <a:r>
              <a:rPr lang="en-US" dirty="0" smtClean="0"/>
              <a:t>.</a:t>
            </a:r>
          </a:p>
          <a:p>
            <a:r>
              <a:rPr lang="en-US" dirty="0" smtClean="0"/>
              <a:t>For example:</a:t>
            </a:r>
          </a:p>
          <a:p>
            <a:endParaRPr lang="en-US" dirty="0" smtClean="0"/>
          </a:p>
        </p:txBody>
      </p:sp>
      <p:pic>
        <p:nvPicPr>
          <p:cNvPr id="4" name="Picture 3"/>
          <p:cNvPicPr>
            <a:picLocks noChangeAspect="1"/>
          </p:cNvPicPr>
          <p:nvPr/>
        </p:nvPicPr>
        <p:blipFill rotWithShape="1">
          <a:blip r:embed="rId2"/>
          <a:srcRect l="8493" t="13864" r="12815" b="33319"/>
          <a:stretch/>
        </p:blipFill>
        <p:spPr>
          <a:xfrm>
            <a:off x="2343955" y="3624370"/>
            <a:ext cx="7263685" cy="2741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324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46220"/>
            <a:ext cx="10058400" cy="5025980"/>
          </a:xfrm>
        </p:spPr>
        <p:txBody>
          <a:bodyPr/>
          <a:lstStyle/>
          <a:p>
            <a:r>
              <a:rPr lang="en-US" dirty="0"/>
              <a:t>Similarly, to divide one array 'a' </a:t>
            </a:r>
            <a:r>
              <a:rPr lang="en-US" dirty="0" smtClean="0"/>
              <a:t>with </a:t>
            </a:r>
            <a:r>
              <a:rPr lang="en-US" dirty="0"/>
              <a:t>another </a:t>
            </a:r>
            <a:r>
              <a:rPr lang="en-US" dirty="0" smtClean="0"/>
              <a:t>array ‘b’, we </a:t>
            </a:r>
            <a:r>
              <a:rPr lang="en-US" dirty="0"/>
              <a:t>can write a/b. </a:t>
            </a:r>
            <a:endParaRPr lang="en-US" dirty="0" smtClean="0"/>
          </a:p>
          <a:p>
            <a:r>
              <a:rPr lang="en-US" dirty="0" smtClean="0"/>
              <a:t>These </a:t>
            </a:r>
            <a:r>
              <a:rPr lang="en-US" dirty="0"/>
              <a:t>kinds of operations are called </a:t>
            </a:r>
            <a:r>
              <a:rPr lang="en-US" dirty="0" smtClean="0">
                <a:solidFill>
                  <a:srgbClr val="0070C0"/>
                </a:solidFill>
              </a:rPr>
              <a:t>vectorized </a:t>
            </a:r>
            <a:r>
              <a:rPr lang="en-US" dirty="0" smtClean="0"/>
              <a:t>operations,  </a:t>
            </a:r>
            <a:r>
              <a:rPr lang="en-US" dirty="0"/>
              <a:t>since the entire array (or vector) is processed just like a variable. </a:t>
            </a:r>
            <a:endParaRPr lang="en-US" dirty="0" smtClean="0"/>
          </a:p>
          <a:p>
            <a:r>
              <a:rPr lang="en-US" dirty="0" smtClean="0"/>
              <a:t>Vectorized rations </a:t>
            </a:r>
            <a:r>
              <a:rPr lang="en-US" dirty="0"/>
              <a:t>are important because of two reasons:</a:t>
            </a:r>
          </a:p>
          <a:p>
            <a:pPr lvl="1"/>
            <a:r>
              <a:rPr lang="en-US" dirty="0"/>
              <a:t>Vectorized operations are faster. Adding two arrays in the form of </a:t>
            </a:r>
            <a:r>
              <a:rPr lang="en-US" dirty="0" err="1"/>
              <a:t>a+b</a:t>
            </a:r>
            <a:r>
              <a:rPr lang="en-US" dirty="0"/>
              <a:t> is much </a:t>
            </a:r>
            <a:r>
              <a:rPr lang="en-US" dirty="0" smtClean="0"/>
              <a:t>faster than </a:t>
            </a:r>
            <a:r>
              <a:rPr lang="en-US" dirty="0"/>
              <a:t>taking the corresponding elements of both the arrays and then adding them.</a:t>
            </a:r>
          </a:p>
          <a:p>
            <a:pPr lvl="1"/>
            <a:r>
              <a:rPr lang="en-US" dirty="0" smtClean="0"/>
              <a:t>Vectorized </a:t>
            </a:r>
            <a:r>
              <a:rPr lang="en-US" dirty="0"/>
              <a:t>operations are syntactically clearer. To add two arrays, we can simply write </a:t>
            </a:r>
            <a:r>
              <a:rPr lang="en-US" dirty="0" err="1"/>
              <a:t>a+b</a:t>
            </a:r>
            <a:r>
              <a:rPr lang="en-US" dirty="0"/>
              <a:t>. This is clearer than using loops and iterating through all the elements of the arrays while adding them.</a:t>
            </a:r>
          </a:p>
          <a:p>
            <a:pPr lvl="1"/>
            <a:r>
              <a:rPr lang="en-US" dirty="0" smtClean="0"/>
              <a:t>Vectorized </a:t>
            </a:r>
            <a:r>
              <a:rPr lang="en-US" dirty="0"/>
              <a:t>operations provide compact code</a:t>
            </a:r>
            <a:r>
              <a:rPr lang="en-US" dirty="0" smtClean="0"/>
              <a:t>.</a:t>
            </a:r>
          </a:p>
          <a:p>
            <a:pPr lvl="1"/>
            <a:endParaRPr lang="en-US" dirty="0"/>
          </a:p>
          <a:p>
            <a:r>
              <a:rPr lang="en-US" dirty="0"/>
              <a:t>We can apply mathematical functions like sin(), </a:t>
            </a:r>
            <a:r>
              <a:rPr lang="en-US" dirty="0" err="1"/>
              <a:t>cos</a:t>
            </a:r>
            <a:r>
              <a:rPr lang="en-US" dirty="0"/>
              <a:t>(), </a:t>
            </a:r>
            <a:r>
              <a:rPr lang="en-US" dirty="0" err="1"/>
              <a:t>sqrt</a:t>
            </a:r>
            <a:r>
              <a:rPr lang="en-US" dirty="0"/>
              <a:t>(), </a:t>
            </a:r>
            <a:r>
              <a:rPr lang="en-US" dirty="0" err="1"/>
              <a:t>exp</a:t>
            </a:r>
            <a:r>
              <a:rPr lang="en-US" dirty="0"/>
              <a:t>(), abs(), etc. on the elements of the array</a:t>
            </a:r>
            <a:r>
              <a:rPr lang="en-US" dirty="0" smtClean="0"/>
              <a:t>. </a:t>
            </a:r>
          </a:p>
          <a:p>
            <a:r>
              <a:rPr lang="en-US" dirty="0"/>
              <a:t>All these functions are re-defined in numpy module.</a:t>
            </a:r>
          </a:p>
          <a:p>
            <a:endParaRPr lang="en-US" dirty="0"/>
          </a:p>
        </p:txBody>
      </p:sp>
    </p:spTree>
    <p:extLst>
      <p:ext uri="{BB962C8B-B14F-4D97-AF65-F5344CB8AC3E}">
        <p14:creationId xmlns:p14="http://schemas.microsoft.com/office/powerpoint/2010/main" val="1019415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5138872"/>
              </p:ext>
            </p:extLst>
          </p:nvPr>
        </p:nvGraphicFramePr>
        <p:xfrm>
          <a:off x="1403798" y="764539"/>
          <a:ext cx="9890974" cy="4812408"/>
        </p:xfrm>
        <a:graphic>
          <a:graphicData uri="http://schemas.openxmlformats.org/drawingml/2006/table">
            <a:tbl>
              <a:tblPr>
                <a:tableStyleId>{5C22544A-7EE6-4342-B048-85BDC9FD1C3A}</a:tableStyleId>
              </a:tblPr>
              <a:tblGrid>
                <a:gridCol w="2107677"/>
                <a:gridCol w="7783297"/>
              </a:tblGrid>
              <a:tr h="283372">
                <a:tc>
                  <a:txBody>
                    <a:bodyPr/>
                    <a:lstStyle/>
                    <a:p>
                      <a:pPr marL="45720" marR="0" algn="l">
                        <a:spcBef>
                          <a:spcPts val="0"/>
                        </a:spcBef>
                        <a:spcAft>
                          <a:spcPts val="0"/>
                        </a:spcAft>
                      </a:pPr>
                      <a:r>
                        <a:rPr lang="en-US" sz="2200" b="1" dirty="0">
                          <a:solidFill>
                            <a:srgbClr val="7030A0"/>
                          </a:solidFill>
                          <a:effectLst/>
                        </a:rPr>
                        <a:t>Function</a:t>
                      </a:r>
                      <a:endParaRPr lang="en-US" sz="22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9370" marR="0" algn="l">
                        <a:spcBef>
                          <a:spcPts val="0"/>
                        </a:spcBef>
                        <a:spcAft>
                          <a:spcPts val="0"/>
                        </a:spcAft>
                      </a:pPr>
                      <a:r>
                        <a:rPr lang="en-US" sz="2200" b="1" dirty="0">
                          <a:solidFill>
                            <a:srgbClr val="7030A0"/>
                          </a:solidFill>
                          <a:effectLst/>
                        </a:rPr>
                        <a:t>Meaning</a:t>
                      </a:r>
                      <a:endParaRPr lang="en-US" sz="22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r>
              <a:tr h="412375">
                <a:tc>
                  <a:txBody>
                    <a:bodyPr/>
                    <a:lstStyle/>
                    <a:p>
                      <a:pPr marL="45720" marR="0">
                        <a:spcBef>
                          <a:spcPts val="0"/>
                        </a:spcBef>
                        <a:spcAft>
                          <a:spcPts val="0"/>
                        </a:spcAft>
                      </a:pPr>
                      <a:r>
                        <a:rPr lang="en-US" sz="1800" spc="10">
                          <a:effectLst/>
                        </a:rPr>
                        <a:t>sin(arr)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a:effectLst/>
                        </a:rPr>
                        <a:t>Calculates sine value of each element in the array 'err'.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10">
                          <a:effectLst/>
                        </a:rPr>
                        <a:t>cos(arr)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a:effectLst/>
                        </a:rPr>
                        <a:t>Calculates cosine value of each element in the array 'arr.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20">
                          <a:effectLst/>
                        </a:rPr>
                        <a:t>tan(arr)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a:effectLst/>
                        </a:rPr>
                        <a:t>Calculates tangent value of each element in the array 'arr'.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20">
                          <a:effectLst/>
                        </a:rPr>
                        <a:t>arcsin(arr)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0" dirty="0">
                          <a:effectLst/>
                        </a:rPr>
                        <a:t>Calculates sine inverse value of each element in the array '</a:t>
                      </a:r>
                      <a:r>
                        <a:rPr lang="en-US" sz="1800" spc="30" dirty="0" err="1">
                          <a:effectLst/>
                        </a:rPr>
                        <a:t>ars</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20">
                          <a:effectLst/>
                        </a:rPr>
                        <a:t>arcos(arr)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0" dirty="0">
                          <a:effectLst/>
                        </a:rPr>
                        <a:t>Calculates cosine inverse value of each element in the array '</a:t>
                      </a:r>
                      <a:r>
                        <a:rPr lang="en-US" sz="1800" spc="30" dirty="0" err="1">
                          <a:effectLst/>
                        </a:rPr>
                        <a:t>arr</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85970">
                <a:tc>
                  <a:txBody>
                    <a:bodyPr/>
                    <a:lstStyle/>
                    <a:p>
                      <a:pPr marL="45720" marR="0">
                        <a:spcBef>
                          <a:spcPts val="0"/>
                        </a:spcBef>
                        <a:spcAft>
                          <a:spcPts val="0"/>
                        </a:spcAft>
                      </a:pPr>
                      <a:r>
                        <a:rPr lang="en-US" sz="1800" spc="30">
                          <a:effectLst/>
                        </a:rPr>
                        <a:t>arctan)arr)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Calculates tangent inverse value of each element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85970">
                <a:tc>
                  <a:txBody>
                    <a:bodyPr/>
                    <a:lstStyle/>
                    <a:p>
                      <a:pPr marL="45720" marR="0">
                        <a:spcBef>
                          <a:spcPts val="0"/>
                        </a:spcBef>
                        <a:spcAft>
                          <a:spcPts val="0"/>
                        </a:spcAft>
                      </a:pPr>
                      <a:r>
                        <a:rPr lang="en-US" sz="1800" spc="10" dirty="0" smtClean="0">
                          <a:effectLst/>
                        </a:rPr>
                        <a:t>Log(err</a:t>
                      </a:r>
                      <a:r>
                        <a:rPr lang="en-US" sz="1800" spc="1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a:effectLst/>
                        </a:rPr>
                        <a:t>Calculates natural logarithmic value of each element in the array 'err'.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20">
                          <a:effectLst/>
                        </a:rPr>
                        <a:t>abs(arr)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a:effectLst/>
                        </a:rPr>
                        <a:t>Calculates absolute value of each element in the array 'ars'.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12375">
                <a:tc>
                  <a:txBody>
                    <a:bodyPr/>
                    <a:lstStyle/>
                    <a:p>
                      <a:pPr marL="45720" marR="0">
                        <a:spcBef>
                          <a:spcPts val="0"/>
                        </a:spcBef>
                        <a:spcAft>
                          <a:spcPts val="0"/>
                        </a:spcAft>
                      </a:pPr>
                      <a:r>
                        <a:rPr lang="en-US" sz="1800" spc="20" dirty="0" err="1">
                          <a:effectLst/>
                        </a:rPr>
                        <a:t>sqrt</a:t>
                      </a:r>
                      <a:r>
                        <a:rPr lang="en-US" sz="1800" spc="20" dirty="0">
                          <a:effectLst/>
                        </a:rPr>
                        <a:t>(</a:t>
                      </a:r>
                      <a:r>
                        <a:rPr lang="en-US" sz="1800" spc="20" dirty="0" err="1">
                          <a:effectLst/>
                        </a:rPr>
                        <a:t>arr</a:t>
                      </a:r>
                      <a:r>
                        <a:rPr lang="en-US" sz="1800" spc="2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Calculates square root value of each element in the array 'are.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618563">
                <a:tc>
                  <a:txBody>
                    <a:bodyPr/>
                    <a:lstStyle/>
                    <a:p>
                      <a:pPr marL="45720" marR="0">
                        <a:spcBef>
                          <a:spcPts val="0"/>
                        </a:spcBef>
                        <a:spcAft>
                          <a:spcPts val="0"/>
                        </a:spcAft>
                      </a:pPr>
                      <a:r>
                        <a:rPr lang="en-US" sz="1800" spc="20" dirty="0">
                          <a:effectLst/>
                        </a:rPr>
                        <a:t>power(</a:t>
                      </a:r>
                      <a:r>
                        <a:rPr lang="en-US" sz="1800" spc="20" dirty="0" err="1">
                          <a:effectLst/>
                        </a:rPr>
                        <a:t>arr</a:t>
                      </a:r>
                      <a:r>
                        <a:rPr lang="en-US" sz="1800" spc="20" dirty="0">
                          <a:effectLst/>
                        </a:rPr>
                        <a:t>, 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2860" marR="68580">
                        <a:spcBef>
                          <a:spcPts val="0"/>
                        </a:spcBef>
                        <a:spcAft>
                          <a:spcPts val="0"/>
                        </a:spcAft>
                      </a:pPr>
                      <a:r>
                        <a:rPr lang="en-US" sz="1800" spc="40" dirty="0">
                          <a:effectLst/>
                        </a:rPr>
                        <a:t>Returns power value of each element in the array '</a:t>
                      </a:r>
                      <a:r>
                        <a:rPr lang="en-US" sz="1800" spc="40" dirty="0" err="1">
                          <a:effectLst/>
                        </a:rPr>
                        <a:t>ars</a:t>
                      </a:r>
                      <a:r>
                        <a:rPr lang="en-US" sz="1800" spc="40" dirty="0">
                          <a:effectLst/>
                        </a:rPr>
                        <a:t>' when raised to </a:t>
                      </a:r>
                      <a:r>
                        <a:rPr lang="en-US" sz="1800" spc="30" dirty="0">
                          <a:effectLst/>
                        </a:rPr>
                        <a:t>the power of 'n'.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776758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40082249"/>
              </p:ext>
            </p:extLst>
          </p:nvPr>
        </p:nvGraphicFramePr>
        <p:xfrm>
          <a:off x="1185883" y="721216"/>
          <a:ext cx="10302071" cy="2408350"/>
        </p:xfrm>
        <a:graphic>
          <a:graphicData uri="http://schemas.openxmlformats.org/drawingml/2006/table">
            <a:tbl>
              <a:tblPr>
                <a:tableStyleId>{5C22544A-7EE6-4342-B048-85BDC9FD1C3A}</a:tableStyleId>
              </a:tblPr>
              <a:tblGrid>
                <a:gridCol w="2195279"/>
                <a:gridCol w="8106792"/>
              </a:tblGrid>
              <a:tr h="572514">
                <a:tc>
                  <a:txBody>
                    <a:bodyPr/>
                    <a:lstStyle/>
                    <a:p>
                      <a:pPr marL="45720" marR="0">
                        <a:spcBef>
                          <a:spcPts val="0"/>
                        </a:spcBef>
                        <a:spcAft>
                          <a:spcPts val="0"/>
                        </a:spcAft>
                      </a:pPr>
                      <a:r>
                        <a:rPr lang="en-US" sz="1800" spc="20" dirty="0" err="1" smtClean="0">
                          <a:effectLst/>
                        </a:rPr>
                        <a:t>exp</a:t>
                      </a:r>
                      <a:r>
                        <a:rPr lang="en-US" sz="1800" spc="20" dirty="0" smtClean="0">
                          <a:effectLst/>
                        </a:rPr>
                        <a:t>(</a:t>
                      </a:r>
                      <a:r>
                        <a:rPr lang="en-US" sz="1800" spc="20" dirty="0" err="1" smtClean="0">
                          <a:effectLst/>
                        </a:rPr>
                        <a:t>arr</a:t>
                      </a:r>
                      <a:r>
                        <a:rPr lang="en-US" sz="1800" spc="20" dirty="0" smtClean="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Calculates exponentiation value of each element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83554">
                <a:tc>
                  <a:txBody>
                    <a:bodyPr/>
                    <a:lstStyle/>
                    <a:p>
                      <a:pPr marL="45720" marR="0">
                        <a:spcBef>
                          <a:spcPts val="0"/>
                        </a:spcBef>
                        <a:spcAft>
                          <a:spcPts val="0"/>
                        </a:spcAft>
                      </a:pPr>
                      <a:r>
                        <a:rPr lang="en-US" sz="1800" spc="30" dirty="0">
                          <a:effectLst/>
                        </a:rPr>
                        <a:t>sum(</a:t>
                      </a:r>
                      <a:r>
                        <a:rPr lang="en-US" sz="1800" spc="30" dirty="0" err="1">
                          <a:effectLst/>
                        </a:rPr>
                        <a:t>arr</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Returns sum of all the elements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76519">
                <a:tc>
                  <a:txBody>
                    <a:bodyPr/>
                    <a:lstStyle/>
                    <a:p>
                      <a:pPr marL="45720" marR="0">
                        <a:spcBef>
                          <a:spcPts val="0"/>
                        </a:spcBef>
                        <a:spcAft>
                          <a:spcPts val="0"/>
                        </a:spcAft>
                      </a:pPr>
                      <a:r>
                        <a:rPr lang="en-US" sz="1800" spc="20" dirty="0">
                          <a:effectLst/>
                        </a:rPr>
                        <a:t>prod(</a:t>
                      </a:r>
                      <a:r>
                        <a:rPr lang="en-US" sz="1800" spc="20" dirty="0" err="1">
                          <a:effectLst/>
                        </a:rPr>
                        <a:t>arr</a:t>
                      </a:r>
                      <a:r>
                        <a:rPr lang="en-US" sz="1800" spc="2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Returns product of all the elements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378466">
                <a:tc>
                  <a:txBody>
                    <a:bodyPr/>
                    <a:lstStyle/>
                    <a:p>
                      <a:pPr marL="45720" marR="0">
                        <a:spcBef>
                          <a:spcPts val="0"/>
                        </a:spcBef>
                        <a:spcAft>
                          <a:spcPts val="0"/>
                        </a:spcAft>
                      </a:pPr>
                      <a:r>
                        <a:rPr lang="en-US" sz="1800" spc="20" dirty="0">
                          <a:effectLst/>
                        </a:rPr>
                        <a:t>min(</a:t>
                      </a:r>
                      <a:r>
                        <a:rPr lang="en-US" sz="1800" spc="20" dirty="0" err="1">
                          <a:effectLst/>
                        </a:rPr>
                        <a:t>arr</a:t>
                      </a:r>
                      <a:r>
                        <a:rPr lang="en-US" sz="1800" spc="2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Returns smallest element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97297">
                <a:tc>
                  <a:txBody>
                    <a:bodyPr/>
                    <a:lstStyle/>
                    <a:p>
                      <a:pPr marL="45720" marR="0">
                        <a:spcBef>
                          <a:spcPts val="0"/>
                        </a:spcBef>
                        <a:spcAft>
                          <a:spcPts val="0"/>
                        </a:spcAft>
                      </a:pPr>
                      <a:r>
                        <a:rPr lang="en-US" sz="1800" spc="20" dirty="0">
                          <a:effectLst/>
                        </a:rPr>
                        <a:t>max(</a:t>
                      </a:r>
                      <a:r>
                        <a:rPr lang="en-US" sz="1800" spc="20" dirty="0" err="1">
                          <a:effectLst/>
                        </a:rPr>
                        <a:t>arr</a:t>
                      </a:r>
                      <a:r>
                        <a:rPr lang="en-US" sz="1800" spc="2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9370" marR="0">
                        <a:spcBef>
                          <a:spcPts val="0"/>
                        </a:spcBef>
                        <a:spcAft>
                          <a:spcPts val="0"/>
                        </a:spcAft>
                      </a:pPr>
                      <a:r>
                        <a:rPr lang="en-US" sz="1800" spc="35" dirty="0">
                          <a:effectLst/>
                        </a:rPr>
                        <a:t>Returns biggest element in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88197090"/>
              </p:ext>
            </p:extLst>
          </p:nvPr>
        </p:nvGraphicFramePr>
        <p:xfrm>
          <a:off x="1184854" y="3129565"/>
          <a:ext cx="10303100" cy="2987900"/>
        </p:xfrm>
        <a:graphic>
          <a:graphicData uri="http://schemas.openxmlformats.org/drawingml/2006/table">
            <a:tbl>
              <a:tblPr>
                <a:tableStyleId>{5C22544A-7EE6-4342-B048-85BDC9FD1C3A}</a:tableStyleId>
              </a:tblPr>
              <a:tblGrid>
                <a:gridCol w="2183085"/>
                <a:gridCol w="8120015"/>
              </a:tblGrid>
              <a:tr h="476520">
                <a:tc>
                  <a:txBody>
                    <a:bodyPr/>
                    <a:lstStyle/>
                    <a:p>
                      <a:pPr marL="48895" marR="0">
                        <a:spcBef>
                          <a:spcPts val="0"/>
                        </a:spcBef>
                        <a:spcAft>
                          <a:spcPts val="0"/>
                        </a:spcAft>
                      </a:pPr>
                      <a:r>
                        <a:rPr lang="en-US" sz="1800" spc="30" dirty="0">
                          <a:effectLst/>
                        </a:rPr>
                        <a:t>mean(</a:t>
                      </a:r>
                      <a:r>
                        <a:rPr lang="en-US" sz="1800" spc="30" dirty="0" err="1">
                          <a:effectLst/>
                        </a:rPr>
                        <a:t>arr</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70" dirty="0">
                          <a:effectLst/>
                        </a:rPr>
                        <a:t>Returns mean value (average) of all elements in the array '</a:t>
                      </a:r>
                      <a:r>
                        <a:rPr lang="en-US" sz="1800" spc="70" dirty="0" err="1">
                          <a:effectLst/>
                        </a:rPr>
                        <a:t>arr</a:t>
                      </a:r>
                      <a:r>
                        <a:rPr lang="en-US" sz="1800" spc="7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89397">
                <a:tc>
                  <a:txBody>
                    <a:bodyPr/>
                    <a:lstStyle/>
                    <a:p>
                      <a:pPr marL="48895" marR="0">
                        <a:spcBef>
                          <a:spcPts val="0"/>
                        </a:spcBef>
                        <a:spcAft>
                          <a:spcPts val="0"/>
                        </a:spcAft>
                      </a:pPr>
                      <a:r>
                        <a:rPr lang="en-US" sz="1800" spc="30" dirty="0">
                          <a:effectLst/>
                        </a:rPr>
                        <a:t>median(</a:t>
                      </a:r>
                      <a:r>
                        <a:rPr lang="en-US" sz="1800" spc="30" dirty="0" err="1">
                          <a:effectLst/>
                        </a:rPr>
                        <a:t>arr</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110" dirty="0">
                          <a:effectLst/>
                        </a:rPr>
                        <a:t>Returns median value of all elements in the array '</a:t>
                      </a:r>
                      <a:r>
                        <a:rPr lang="en-US" sz="1800" spc="110" dirty="0" err="1">
                          <a:effectLst/>
                        </a:rPr>
                        <a:t>arr</a:t>
                      </a:r>
                      <a:r>
                        <a:rPr lang="en-US" sz="1800" spc="11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02276">
                <a:tc>
                  <a:txBody>
                    <a:bodyPr/>
                    <a:lstStyle/>
                    <a:p>
                      <a:pPr marL="48895" marR="0">
                        <a:spcBef>
                          <a:spcPts val="0"/>
                        </a:spcBef>
                        <a:spcAft>
                          <a:spcPts val="0"/>
                        </a:spcAft>
                      </a:pPr>
                      <a:r>
                        <a:rPr lang="en-US" sz="1800" spc="20">
                          <a:effectLst/>
                        </a:rPr>
                        <a:t>var(arr)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135">
                          <a:effectLst/>
                        </a:rPr>
                        <a:t>Returns variance of all elements in the array 'arr'.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53791">
                <a:tc>
                  <a:txBody>
                    <a:bodyPr/>
                    <a:lstStyle/>
                    <a:p>
                      <a:pPr marL="48895" marR="0">
                        <a:spcBef>
                          <a:spcPts val="0"/>
                        </a:spcBef>
                        <a:spcAft>
                          <a:spcPts val="0"/>
                        </a:spcAft>
                      </a:pPr>
                      <a:r>
                        <a:rPr lang="en-US" sz="1800" spc="10">
                          <a:effectLst/>
                        </a:rPr>
                        <a:t>cov(arr)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35">
                          <a:effectLst/>
                        </a:rPr>
                        <a:t>Returns covariance of all elements in the array 'arr'.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15155">
                <a:tc>
                  <a:txBody>
                    <a:bodyPr/>
                    <a:lstStyle/>
                    <a:p>
                      <a:pPr marL="48895" marR="0">
                        <a:spcBef>
                          <a:spcPts val="0"/>
                        </a:spcBef>
                        <a:spcAft>
                          <a:spcPts val="0"/>
                        </a:spcAft>
                      </a:pPr>
                      <a:r>
                        <a:rPr lang="en-US" sz="1800" spc="20">
                          <a:effectLst/>
                        </a:rPr>
                        <a:t>std(arr)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110">
                          <a:effectLst/>
                        </a:rPr>
                        <a:t>Gives standard deviation of elements in the array 'are.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450761">
                <a:tc>
                  <a:txBody>
                    <a:bodyPr/>
                    <a:lstStyle/>
                    <a:p>
                      <a:pPr marL="48895" marR="0">
                        <a:spcBef>
                          <a:spcPts val="0"/>
                        </a:spcBef>
                        <a:spcAft>
                          <a:spcPts val="0"/>
                        </a:spcAft>
                      </a:pPr>
                      <a:r>
                        <a:rPr lang="en-US" sz="1800" spc="30">
                          <a:effectLst/>
                        </a:rPr>
                        <a:t>argmin(arr)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2860" marR="22860">
                        <a:spcBef>
                          <a:spcPts val="0"/>
                        </a:spcBef>
                        <a:spcAft>
                          <a:spcPts val="0"/>
                        </a:spcAft>
                      </a:pPr>
                      <a:r>
                        <a:rPr lang="en-US" sz="1800" spc="40" dirty="0">
                          <a:effectLst/>
                        </a:rPr>
                        <a:t>Gives index of the smallest element in the array. Counting starts from,' </a:t>
                      </a: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523649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26868653"/>
              </p:ext>
            </p:extLst>
          </p:nvPr>
        </p:nvGraphicFramePr>
        <p:xfrm>
          <a:off x="1326523" y="1361047"/>
          <a:ext cx="9865218" cy="2695798"/>
        </p:xfrm>
        <a:graphic>
          <a:graphicData uri="http://schemas.openxmlformats.org/drawingml/2006/table">
            <a:tbl>
              <a:tblPr>
                <a:tableStyleId>{5C22544A-7EE6-4342-B048-85BDC9FD1C3A}</a:tableStyleId>
              </a:tblPr>
              <a:tblGrid>
                <a:gridCol w="2981490"/>
                <a:gridCol w="6883728"/>
              </a:tblGrid>
              <a:tr h="737111">
                <a:tc>
                  <a:txBody>
                    <a:bodyPr/>
                    <a:lstStyle/>
                    <a:p>
                      <a:pPr marL="48895" marR="0">
                        <a:spcBef>
                          <a:spcPts val="0"/>
                        </a:spcBef>
                        <a:spcAft>
                          <a:spcPts val="0"/>
                        </a:spcAft>
                      </a:pPr>
                      <a:r>
                        <a:rPr lang="en-US" sz="1800" spc="20" dirty="0" err="1">
                          <a:effectLst/>
                        </a:rPr>
                        <a:t>argmax</a:t>
                      </a:r>
                      <a:r>
                        <a:rPr lang="en-US" sz="1800" spc="20" dirty="0">
                          <a:effectLst/>
                        </a:rPr>
                        <a:t>(</a:t>
                      </a:r>
                      <a:r>
                        <a:rPr lang="en-US" sz="1800" spc="20" dirty="0" err="1">
                          <a:effectLst/>
                        </a:rPr>
                        <a:t>arr</a:t>
                      </a:r>
                      <a:r>
                        <a:rPr lang="en-US" sz="1800" spc="2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35" dirty="0">
                          <a:effectLst/>
                        </a:rPr>
                        <a:t>Gives index of the biggest element in the array. Counting starts from 0</a:t>
                      </a:r>
                      <a:r>
                        <a:rPr lang="en-US" sz="1800" spc="35" baseline="-250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0647">
                <a:tc>
                  <a:txBody>
                    <a:bodyPr/>
                    <a:lstStyle/>
                    <a:p>
                      <a:pPr marL="48895" marR="0">
                        <a:spcBef>
                          <a:spcPts val="0"/>
                        </a:spcBef>
                        <a:spcAft>
                          <a:spcPts val="0"/>
                        </a:spcAft>
                      </a:pPr>
                      <a:r>
                        <a:rPr lang="en-US" sz="1800" spc="30" dirty="0">
                          <a:effectLst/>
                        </a:rPr>
                        <a:t>unique(</a:t>
                      </a:r>
                      <a:r>
                        <a:rPr lang="en-US" sz="1800" spc="30" dirty="0" err="1">
                          <a:effectLst/>
                        </a:rPr>
                        <a:t>arr</a:t>
                      </a:r>
                      <a:r>
                        <a:rPr lang="en-US" sz="1800" spc="3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6195" marR="0">
                        <a:spcBef>
                          <a:spcPts val="0"/>
                        </a:spcBef>
                        <a:spcAft>
                          <a:spcPts val="0"/>
                        </a:spcAft>
                      </a:pPr>
                      <a:r>
                        <a:rPr lang="en-US" sz="1800" spc="35" dirty="0">
                          <a:effectLst/>
                        </a:rPr>
                        <a:t>Gives an array that contains unique elements of the array '</a:t>
                      </a:r>
                      <a:r>
                        <a:rPr lang="en-US" sz="1800" spc="35" dirty="0" err="1">
                          <a:effectLst/>
                        </a:rPr>
                        <a:t>arr</a:t>
                      </a:r>
                      <a:r>
                        <a:rPr lang="en-US" sz="1800" spc="35"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737111">
                <a:tc>
                  <a:txBody>
                    <a:bodyPr/>
                    <a:lstStyle/>
                    <a:p>
                      <a:pPr marL="48895" marR="0">
                        <a:spcBef>
                          <a:spcPts val="0"/>
                        </a:spcBef>
                        <a:spcAft>
                          <a:spcPts val="0"/>
                        </a:spcAft>
                      </a:pPr>
                      <a:r>
                        <a:rPr lang="en-US" sz="1800" spc="20">
                          <a:effectLst/>
                        </a:rPr>
                        <a:t>sort(arr)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2860" marR="45720">
                        <a:spcBef>
                          <a:spcPts val="0"/>
                        </a:spcBef>
                        <a:spcAft>
                          <a:spcPts val="0"/>
                        </a:spcAft>
                      </a:pPr>
                      <a:r>
                        <a:rPr lang="en-US" sz="1800" spc="45" dirty="0">
                          <a:effectLst/>
                        </a:rPr>
                        <a:t>Gives an array with sorted elements of the array '</a:t>
                      </a:r>
                      <a:r>
                        <a:rPr lang="en-US" sz="1800" spc="45" dirty="0" err="1">
                          <a:effectLst/>
                        </a:rPr>
                        <a:t>arr</a:t>
                      </a:r>
                      <a:r>
                        <a:rPr lang="en-US" sz="1800" spc="45" dirty="0">
                          <a:effectLst/>
                        </a:rPr>
                        <a:t>' in ascending </a:t>
                      </a:r>
                      <a:r>
                        <a:rPr lang="en-US" sz="1800" spc="30" dirty="0">
                          <a:effectLst/>
                        </a:rPr>
                        <a:t>order.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640929">
                <a:tc>
                  <a:txBody>
                    <a:bodyPr/>
                    <a:lstStyle/>
                    <a:p>
                      <a:pPr marL="48895" marR="0">
                        <a:spcBef>
                          <a:spcPts val="0"/>
                        </a:spcBef>
                        <a:spcAft>
                          <a:spcPts val="0"/>
                        </a:spcAft>
                      </a:pPr>
                      <a:r>
                        <a:rPr lang="en-US" sz="1800" spc="25" dirty="0" smtClean="0">
                          <a:effectLst/>
                        </a:rPr>
                        <a:t>Concatenation([</a:t>
                      </a:r>
                      <a:r>
                        <a:rPr lang="en-US" sz="1800" spc="25" dirty="0" err="1" smtClean="0">
                          <a:effectLst/>
                        </a:rPr>
                        <a:t>a,b</a:t>
                      </a:r>
                      <a:r>
                        <a:rPr lang="en-US" sz="1800" spc="25" dirty="0" smtClean="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2860" marR="45720">
                        <a:spcBef>
                          <a:spcPts val="0"/>
                        </a:spcBef>
                        <a:spcAft>
                          <a:spcPts val="0"/>
                        </a:spcAft>
                      </a:pPr>
                      <a:r>
                        <a:rPr lang="en-US" sz="1800" spc="35" dirty="0">
                          <a:effectLst/>
                        </a:rPr>
                        <a:t>Returns an array after joining a, b arrays. The arrays a, b should be entered as elements of a list.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
        <p:nvSpPr>
          <p:cNvPr id="3" name="TextBox 2"/>
          <p:cNvSpPr txBox="1"/>
          <p:nvPr/>
        </p:nvSpPr>
        <p:spPr>
          <a:xfrm>
            <a:off x="1326523" y="4520485"/>
            <a:ext cx="7662930" cy="646331"/>
          </a:xfrm>
          <a:prstGeom prst="rect">
            <a:avLst/>
          </a:prstGeom>
          <a:noFill/>
        </p:spPr>
        <p:txBody>
          <a:bodyPr wrap="square" rtlCol="0">
            <a:spAutoFit/>
          </a:bodyPr>
          <a:lstStyle/>
          <a:p>
            <a:pPr marL="182880" lvl="0" indent="-182880">
              <a:lnSpc>
                <a:spcPct val="90000"/>
              </a:lnSpc>
              <a:spcBef>
                <a:spcPts val="1200"/>
              </a:spcBef>
              <a:buClr>
                <a:srgbClr val="D34817">
                  <a:lumMod val="75000"/>
                </a:srgbClr>
              </a:buClr>
              <a:buSzPct val="85000"/>
              <a:buFont typeface="Wingdings" pitchFamily="2" charset="2"/>
              <a:buChar char="§"/>
            </a:pPr>
            <a:r>
              <a:rPr lang="en-US" sz="2000" i="1" u="sng" dirty="0">
                <a:solidFill>
                  <a:srgbClr val="00B050"/>
                </a:solidFill>
              </a:rPr>
              <a:t>Go to Jupyter notebook for examples</a:t>
            </a:r>
            <a:endParaRPr lang="en-US" sz="2000" dirty="0">
              <a:solidFill>
                <a:prstClr val="black"/>
              </a:solidFill>
            </a:endParaRPr>
          </a:p>
          <a:p>
            <a:endParaRPr lang="en-US" dirty="0"/>
          </a:p>
        </p:txBody>
      </p:sp>
    </p:spTree>
    <p:extLst>
      <p:ext uri="{BB962C8B-B14F-4D97-AF65-F5344CB8AC3E}">
        <p14:creationId xmlns:p14="http://schemas.microsoft.com/office/powerpoint/2010/main" val="726006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List of </a:t>
            </a:r>
            <a:r>
              <a:rPr lang="en-US" dirty="0" smtClean="0">
                <a:solidFill>
                  <a:schemeClr val="accent1">
                    <a:lumMod val="75000"/>
                  </a:schemeClr>
                </a:solidFill>
              </a:rPr>
              <a:t>contents (continuation….)</a:t>
            </a:r>
            <a:endParaRPr lang="en-US" dirty="0"/>
          </a:p>
        </p:txBody>
      </p:sp>
      <p:sp>
        <p:nvSpPr>
          <p:cNvPr id="8" name="Content Placeholder 7"/>
          <p:cNvSpPr>
            <a:spLocks noGrp="1"/>
          </p:cNvSpPr>
          <p:nvPr>
            <p:ph idx="1"/>
          </p:nvPr>
        </p:nvSpPr>
        <p:spPr/>
        <p:txBody>
          <a:bodyPr>
            <a:normAutofit fontScale="92500" lnSpcReduction="20000"/>
          </a:bodyPr>
          <a:lstStyle/>
          <a:p>
            <a:r>
              <a:rPr lang="en-US" dirty="0" smtClean="0">
                <a:solidFill>
                  <a:srgbClr val="006600"/>
                </a:solidFill>
              </a:rPr>
              <a:t>Indexing in multi-dimensional arrays</a:t>
            </a:r>
          </a:p>
          <a:p>
            <a:r>
              <a:rPr lang="en-US" dirty="0" smtClean="0">
                <a:solidFill>
                  <a:srgbClr val="006600"/>
                </a:solidFill>
              </a:rPr>
              <a:t>Slicing the </a:t>
            </a:r>
            <a:r>
              <a:rPr lang="en-US" dirty="0">
                <a:solidFill>
                  <a:srgbClr val="006600"/>
                </a:solidFill>
              </a:rPr>
              <a:t>multi-dimensional </a:t>
            </a:r>
            <a:r>
              <a:rPr lang="en-US" dirty="0" smtClean="0">
                <a:solidFill>
                  <a:srgbClr val="006600"/>
                </a:solidFill>
              </a:rPr>
              <a:t>arrays</a:t>
            </a:r>
            <a:endParaRPr lang="en-US" dirty="0" smtClean="0"/>
          </a:p>
          <a:p>
            <a:r>
              <a:rPr lang="en-US" dirty="0" smtClean="0">
                <a:solidFill>
                  <a:srgbClr val="006600"/>
                </a:solidFill>
              </a:rPr>
              <a:t>Matrices in numpy</a:t>
            </a:r>
          </a:p>
          <a:p>
            <a:r>
              <a:rPr lang="en-US" dirty="0">
                <a:solidFill>
                  <a:srgbClr val="006600"/>
                </a:solidFill>
              </a:rPr>
              <a:t>G</a:t>
            </a:r>
            <a:r>
              <a:rPr lang="en-US" dirty="0" smtClean="0">
                <a:solidFill>
                  <a:srgbClr val="006600"/>
                </a:solidFill>
              </a:rPr>
              <a:t>etting Diagonal elements of a Matrix</a:t>
            </a:r>
          </a:p>
          <a:p>
            <a:r>
              <a:rPr lang="en-US" dirty="0" smtClean="0">
                <a:solidFill>
                  <a:srgbClr val="006600"/>
                </a:solidFill>
              </a:rPr>
              <a:t>Finding maximum and minimum elements</a:t>
            </a:r>
          </a:p>
          <a:p>
            <a:r>
              <a:rPr lang="en-US" dirty="0" smtClean="0">
                <a:solidFill>
                  <a:srgbClr val="006600"/>
                </a:solidFill>
              </a:rPr>
              <a:t>Finding sum and average of elements</a:t>
            </a:r>
          </a:p>
          <a:p>
            <a:r>
              <a:rPr lang="en-US" dirty="0" smtClean="0">
                <a:solidFill>
                  <a:srgbClr val="006600"/>
                </a:solidFill>
              </a:rPr>
              <a:t>Product of elements</a:t>
            </a:r>
          </a:p>
          <a:p>
            <a:r>
              <a:rPr lang="en-US" dirty="0" smtClean="0">
                <a:solidFill>
                  <a:srgbClr val="006600"/>
                </a:solidFill>
              </a:rPr>
              <a:t>Sorting the matrix</a:t>
            </a:r>
          </a:p>
          <a:p>
            <a:r>
              <a:rPr lang="en-US" dirty="0" smtClean="0">
                <a:solidFill>
                  <a:srgbClr val="006600"/>
                </a:solidFill>
              </a:rPr>
              <a:t>Transpose of a matrix</a:t>
            </a:r>
          </a:p>
          <a:p>
            <a:r>
              <a:rPr lang="en-US" dirty="0" smtClean="0">
                <a:solidFill>
                  <a:srgbClr val="006600"/>
                </a:solidFill>
              </a:rPr>
              <a:t>Matrix addition and multiplication</a:t>
            </a:r>
          </a:p>
          <a:p>
            <a:r>
              <a:rPr lang="en-US" dirty="0" smtClean="0">
                <a:solidFill>
                  <a:srgbClr val="006600"/>
                </a:solidFill>
              </a:rPr>
              <a:t>Random numbers</a:t>
            </a:r>
          </a:p>
          <a:p>
            <a:endParaRPr lang="en-US" dirty="0">
              <a:solidFill>
                <a:srgbClr val="006600"/>
              </a:solidFill>
            </a:endParaRPr>
          </a:p>
        </p:txBody>
      </p:sp>
    </p:spTree>
    <p:extLst>
      <p:ext uri="{BB962C8B-B14F-4D97-AF65-F5344CB8AC3E}">
        <p14:creationId xmlns:p14="http://schemas.microsoft.com/office/powerpoint/2010/main" val="19954396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Comparing </a:t>
            </a:r>
            <a:r>
              <a:rPr lang="en-US" sz="3800" dirty="0" smtClean="0">
                <a:solidFill>
                  <a:srgbClr val="006600"/>
                </a:solidFill>
              </a:rPr>
              <a:t>arrays</a:t>
            </a:r>
            <a:endParaRPr lang="en-US" sz="3800" dirty="0"/>
          </a:p>
        </p:txBody>
      </p:sp>
      <p:sp>
        <p:nvSpPr>
          <p:cNvPr id="3" name="Content Placeholder 2"/>
          <p:cNvSpPr>
            <a:spLocks noGrp="1"/>
          </p:cNvSpPr>
          <p:nvPr>
            <p:ph idx="1"/>
          </p:nvPr>
        </p:nvSpPr>
        <p:spPr>
          <a:xfrm>
            <a:off x="1069848" y="1777285"/>
            <a:ext cx="10058400" cy="4394915"/>
          </a:xfrm>
        </p:spPr>
        <p:txBody>
          <a:bodyPr/>
          <a:lstStyle/>
          <a:p>
            <a:r>
              <a:rPr lang="en-US" dirty="0" smtClean="0"/>
              <a:t>We can use the relational operators ( &gt;, &gt;=, &lt;, &lt;= and != ) to compare the arrays of same size</a:t>
            </a:r>
          </a:p>
          <a:p>
            <a:r>
              <a:rPr lang="en-US" dirty="0" smtClean="0"/>
              <a:t>This will return another array with Boolean values.(True or False)</a:t>
            </a:r>
          </a:p>
          <a:p>
            <a:r>
              <a:rPr lang="en-US" dirty="0" smtClean="0"/>
              <a:t>Example:</a:t>
            </a:r>
          </a:p>
          <a:p>
            <a:pPr marL="0" indent="0">
              <a:buNone/>
            </a:pPr>
            <a:endParaRPr lang="en-US" dirty="0"/>
          </a:p>
        </p:txBody>
      </p:sp>
      <p:pic>
        <p:nvPicPr>
          <p:cNvPr id="4" name="Picture 3"/>
          <p:cNvPicPr>
            <a:picLocks noChangeAspect="1"/>
          </p:cNvPicPr>
          <p:nvPr/>
        </p:nvPicPr>
        <p:blipFill rotWithShape="1">
          <a:blip r:embed="rId2"/>
          <a:srcRect l="10374" t="17209" r="38254" b="22932"/>
          <a:stretch/>
        </p:blipFill>
        <p:spPr>
          <a:xfrm>
            <a:off x="2975020" y="2987900"/>
            <a:ext cx="5676459" cy="3718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85804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888642"/>
            <a:ext cx="10058400" cy="5283558"/>
          </a:xfrm>
        </p:spPr>
        <p:txBody>
          <a:bodyPr>
            <a:normAutofit/>
          </a:bodyPr>
          <a:lstStyle/>
          <a:p>
            <a:r>
              <a:rPr lang="en-US" dirty="0"/>
              <a:t>The any() and all() functions return either True or </a:t>
            </a:r>
            <a:r>
              <a:rPr lang="en-US" dirty="0" smtClean="0"/>
              <a:t>False</a:t>
            </a:r>
          </a:p>
          <a:p>
            <a:pPr lvl="1"/>
            <a:r>
              <a:rPr lang="en-US" dirty="0" smtClean="0"/>
              <a:t>The </a:t>
            </a:r>
            <a:r>
              <a:rPr lang="en-US" dirty="0"/>
              <a:t>any() function can be used to determine if any one element of the array is True. </a:t>
            </a:r>
            <a:endParaRPr lang="en-US" dirty="0" smtClean="0"/>
          </a:p>
          <a:p>
            <a:pPr lvl="1"/>
            <a:r>
              <a:rPr lang="en-US" dirty="0" smtClean="0"/>
              <a:t>The </a:t>
            </a:r>
            <a:r>
              <a:rPr lang="en-US" dirty="0"/>
              <a:t>all() function can be used to determine whether all the elements in the array are </a:t>
            </a:r>
            <a:r>
              <a:rPr lang="en-US" dirty="0" smtClean="0"/>
              <a:t>True.</a:t>
            </a:r>
          </a:p>
          <a:p>
            <a:r>
              <a:rPr lang="en-US" dirty="0"/>
              <a:t>The functions </a:t>
            </a:r>
            <a:r>
              <a:rPr lang="en-US" dirty="0" err="1"/>
              <a:t>logical_and</a:t>
            </a:r>
            <a:r>
              <a:rPr lang="en-US" dirty="0"/>
              <a:t>(), </a:t>
            </a:r>
            <a:r>
              <a:rPr lang="en-US" dirty="0" err="1"/>
              <a:t>logical_or</a:t>
            </a:r>
            <a:r>
              <a:rPr lang="en-US" dirty="0"/>
              <a:t>() and </a:t>
            </a:r>
            <a:r>
              <a:rPr lang="en-US" dirty="0" err="1"/>
              <a:t>logical_not</a:t>
            </a:r>
            <a:r>
              <a:rPr lang="en-US" dirty="0"/>
              <a:t>() are useful to get the Boolean array as a result of competing the compound </a:t>
            </a:r>
            <a:r>
              <a:rPr lang="en-US" dirty="0" smtClean="0"/>
              <a:t>condition</a:t>
            </a:r>
          </a:p>
          <a:p>
            <a:r>
              <a:rPr lang="en-US" dirty="0" smtClean="0"/>
              <a:t>The </a:t>
            </a:r>
            <a:r>
              <a:rPr lang="en-US" dirty="0" smtClean="0"/>
              <a:t>where() function is used to create a new array based on whether a given condition is True or False</a:t>
            </a:r>
          </a:p>
          <a:p>
            <a:pPr lvl="1"/>
            <a:r>
              <a:rPr lang="en-US" dirty="0" smtClean="0"/>
              <a:t>Syntax: array=where(condition, expression1, expression2)</a:t>
            </a:r>
          </a:p>
          <a:p>
            <a:pPr lvl="1"/>
            <a:r>
              <a:rPr lang="en-US" dirty="0" smtClean="0"/>
              <a:t>If the ‘condition’ is true, expression1 is executed and the result is stored into the array, else expression2 is executed </a:t>
            </a:r>
            <a:r>
              <a:rPr lang="en-US" dirty="0"/>
              <a:t>and the result is stored into the </a:t>
            </a:r>
            <a:r>
              <a:rPr lang="en-US" dirty="0" smtClean="0"/>
              <a:t>array</a:t>
            </a:r>
          </a:p>
          <a:p>
            <a:r>
              <a:rPr lang="en-US" dirty="0" smtClean="0"/>
              <a:t>The nonzero() function is useful to know the positions of elements which are non zero. This function returns an array that contains the indexes of the elements which are non zero.</a:t>
            </a:r>
          </a:p>
          <a:p>
            <a:pPr lvl="0">
              <a:buClr>
                <a:srgbClr val="D34817">
                  <a:lumMod val="75000"/>
                </a:srgbClr>
              </a:buClr>
            </a:pPr>
            <a:r>
              <a:rPr lang="en-US" i="1" u="sng" dirty="0">
                <a:solidFill>
                  <a:srgbClr val="00B050"/>
                </a:solidFill>
              </a:rPr>
              <a:t>Go to Jupyter notebook for </a:t>
            </a:r>
            <a:r>
              <a:rPr lang="en-US" i="1" u="sng" dirty="0" smtClean="0">
                <a:solidFill>
                  <a:srgbClr val="00B050"/>
                </a:solidFill>
              </a:rPr>
              <a:t>examples</a:t>
            </a:r>
            <a:endParaRPr lang="en-US" dirty="0" smtClean="0"/>
          </a:p>
          <a:p>
            <a:endParaRPr lang="en-US" dirty="0" smtClean="0"/>
          </a:p>
        </p:txBody>
      </p:sp>
    </p:spTree>
    <p:extLst>
      <p:ext uri="{BB962C8B-B14F-4D97-AF65-F5344CB8AC3E}">
        <p14:creationId xmlns:p14="http://schemas.microsoft.com/office/powerpoint/2010/main" val="27180018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Aliasing the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normAutofit fontScale="92500" lnSpcReduction="10000"/>
          </a:bodyPr>
          <a:lstStyle/>
          <a:p>
            <a:r>
              <a:rPr lang="en-US" dirty="0" smtClean="0"/>
              <a:t>Aliasing means giving another name to the existing object</a:t>
            </a:r>
          </a:p>
          <a:p>
            <a:r>
              <a:rPr lang="en-US" dirty="0" smtClean="0"/>
              <a:t>Aliasing is not copying</a:t>
            </a:r>
          </a:p>
          <a:p>
            <a:r>
              <a:rPr lang="en-US" dirty="0" smtClean="0"/>
              <a:t>Any modifications to the alias object will reflect in the existing object and vice versa</a:t>
            </a:r>
          </a:p>
          <a:p>
            <a:r>
              <a:rPr lang="en-US" dirty="0" smtClean="0"/>
              <a:t>Assignment operator is used to do aliasing</a:t>
            </a:r>
          </a:p>
          <a:p>
            <a:r>
              <a:rPr lang="en-US" dirty="0" smtClean="0"/>
              <a:t>For example:  a=b</a:t>
            </a:r>
          </a:p>
          <a:p>
            <a:pPr lvl="0"/>
            <a:endParaRPr lang="en-US" i="1" u="sng" dirty="0" smtClean="0">
              <a:solidFill>
                <a:srgbClr val="00B050"/>
              </a:solidFill>
            </a:endParaRPr>
          </a:p>
          <a:p>
            <a:pPr lvl="0"/>
            <a:endParaRPr lang="en-US" i="1" u="sng" dirty="0" smtClean="0">
              <a:solidFill>
                <a:srgbClr val="00B050"/>
              </a:solidFill>
            </a:endParaRPr>
          </a:p>
          <a:p>
            <a:pPr lvl="0"/>
            <a:endParaRPr lang="en-US" i="1" u="sng" dirty="0">
              <a:solidFill>
                <a:srgbClr val="00B050"/>
              </a:solidFill>
            </a:endParaRPr>
          </a:p>
          <a:p>
            <a:pPr lvl="0"/>
            <a:endParaRPr lang="en-US" i="1" u="sng" dirty="0" smtClean="0">
              <a:solidFill>
                <a:srgbClr val="00B050"/>
              </a:solidFill>
            </a:endParaRPr>
          </a:p>
          <a:p>
            <a:pPr lvl="0"/>
            <a:r>
              <a:rPr lang="en-US" i="1" u="sng" dirty="0" smtClean="0">
                <a:solidFill>
                  <a:srgbClr val="00B050"/>
                </a:solidFill>
              </a:rPr>
              <a:t>Go </a:t>
            </a:r>
            <a:r>
              <a:rPr lang="en-US" i="1" u="sng" dirty="0">
                <a:solidFill>
                  <a:srgbClr val="00B050"/>
                </a:solidFill>
              </a:rPr>
              <a:t>to Jupyter notebook for examples</a:t>
            </a:r>
            <a:endParaRPr lang="en-US" dirty="0"/>
          </a:p>
          <a:p>
            <a:pPr marL="0" indent="0">
              <a:buNone/>
            </a:pPr>
            <a:endParaRPr lang="en-US" dirty="0" smtClean="0"/>
          </a:p>
          <a:p>
            <a:endParaRPr lang="en-US" dirty="0"/>
          </a:p>
        </p:txBody>
      </p:sp>
      <p:pic>
        <p:nvPicPr>
          <p:cNvPr id="5" name="Picture 4"/>
          <p:cNvPicPr>
            <a:picLocks noChangeAspect="1"/>
          </p:cNvPicPr>
          <p:nvPr/>
        </p:nvPicPr>
        <p:blipFill rotWithShape="1">
          <a:blip r:embed="rId2"/>
          <a:srcRect l="29379" t="35871" r="38155" b="49516"/>
          <a:stretch/>
        </p:blipFill>
        <p:spPr>
          <a:xfrm>
            <a:off x="3400022" y="4146804"/>
            <a:ext cx="4893972" cy="1238414"/>
          </a:xfrm>
          <a:prstGeom prst="rect">
            <a:avLst/>
          </a:prstGeom>
        </p:spPr>
      </p:pic>
    </p:spTree>
    <p:extLst>
      <p:ext uri="{BB962C8B-B14F-4D97-AF65-F5344CB8AC3E}">
        <p14:creationId xmlns:p14="http://schemas.microsoft.com/office/powerpoint/2010/main" val="1707050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Viewing and copying </a:t>
            </a:r>
            <a:r>
              <a:rPr lang="en-US" sz="3800" dirty="0" smtClean="0">
                <a:solidFill>
                  <a:srgbClr val="006600"/>
                </a:solidFill>
              </a:rPr>
              <a:t>arrays</a:t>
            </a:r>
            <a:endParaRPr lang="en-US" sz="3800" dirty="0"/>
          </a:p>
        </p:txBody>
      </p:sp>
      <p:sp>
        <p:nvSpPr>
          <p:cNvPr id="3" name="Content Placeholder 2"/>
          <p:cNvSpPr>
            <a:spLocks noGrp="1"/>
          </p:cNvSpPr>
          <p:nvPr>
            <p:ph idx="1"/>
          </p:nvPr>
        </p:nvSpPr>
        <p:spPr>
          <a:xfrm>
            <a:off x="1069848" y="1880315"/>
            <a:ext cx="10058400" cy="4291885"/>
          </a:xfrm>
        </p:spPr>
        <p:txBody>
          <a:bodyPr/>
          <a:lstStyle/>
          <a:p>
            <a:r>
              <a:rPr lang="en-US" dirty="0" smtClean="0"/>
              <a:t>We can create another array that is same as an existing array by using view() method. </a:t>
            </a:r>
          </a:p>
          <a:p>
            <a:r>
              <a:rPr lang="en-US" dirty="0" smtClean="0"/>
              <a:t>The original array and the newly created arrays will share different memory locations.</a:t>
            </a:r>
          </a:p>
          <a:p>
            <a:r>
              <a:rPr lang="en-US" dirty="0" smtClean="0"/>
              <a:t>If the newly created array is modified, the original array will also be modified since the elements in the both arrays will be like mirror images </a:t>
            </a:r>
          </a:p>
          <a:p>
            <a:r>
              <a:rPr lang="en-US" dirty="0" smtClean="0"/>
              <a:t>This is also called as ‘shallow copying’</a:t>
            </a:r>
          </a:p>
        </p:txBody>
      </p:sp>
      <p:pic>
        <p:nvPicPr>
          <p:cNvPr id="4" name="Picture 3"/>
          <p:cNvPicPr>
            <a:picLocks noChangeAspect="1"/>
          </p:cNvPicPr>
          <p:nvPr/>
        </p:nvPicPr>
        <p:blipFill rotWithShape="1">
          <a:blip r:embed="rId2"/>
          <a:srcRect l="39277" t="45907" r="35185" b="36136"/>
          <a:stretch/>
        </p:blipFill>
        <p:spPr>
          <a:xfrm>
            <a:off x="4121239" y="4544847"/>
            <a:ext cx="4185634" cy="1654785"/>
          </a:xfrm>
          <a:prstGeom prst="rect">
            <a:avLst/>
          </a:prstGeom>
        </p:spPr>
      </p:pic>
    </p:spTree>
    <p:extLst>
      <p:ext uri="{BB962C8B-B14F-4D97-AF65-F5344CB8AC3E}">
        <p14:creationId xmlns:p14="http://schemas.microsoft.com/office/powerpoint/2010/main" val="7816394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506828"/>
            <a:ext cx="10058400" cy="4665372"/>
          </a:xfrm>
        </p:spPr>
        <p:txBody>
          <a:bodyPr/>
          <a:lstStyle/>
          <a:p>
            <a:r>
              <a:rPr lang="en-US" dirty="0" smtClean="0"/>
              <a:t>Suppose we want both the arrays to be independent and modifying one array should not affect another array, we should go for ‘deep copying’</a:t>
            </a:r>
          </a:p>
          <a:p>
            <a:r>
              <a:rPr lang="en-US" dirty="0" smtClean="0"/>
              <a:t>This is done with the help of copy() method</a:t>
            </a:r>
          </a:p>
          <a:p>
            <a:endParaRPr lang="en-US" dirty="0" smtClean="0"/>
          </a:p>
          <a:p>
            <a:endParaRPr lang="en-US" dirty="0"/>
          </a:p>
          <a:p>
            <a:endParaRPr lang="en-US" dirty="0" smtClean="0"/>
          </a:p>
          <a:p>
            <a:endParaRPr lang="en-US" dirty="0"/>
          </a:p>
          <a:p>
            <a:endParaRPr lang="en-US" dirty="0" smtClean="0"/>
          </a:p>
          <a:p>
            <a:endParaRPr lang="en-US" dirty="0"/>
          </a:p>
          <a:p>
            <a:pPr lvl="0"/>
            <a:r>
              <a:rPr lang="en-US" i="1" u="sng" dirty="0">
                <a:solidFill>
                  <a:srgbClr val="00B050"/>
                </a:solidFill>
              </a:rPr>
              <a:t>Go to Jupyter notebook for </a:t>
            </a:r>
            <a:r>
              <a:rPr lang="en-US" i="1" u="sng" dirty="0" smtClean="0">
                <a:solidFill>
                  <a:srgbClr val="00B050"/>
                </a:solidFill>
              </a:rPr>
              <a:t>examples</a:t>
            </a:r>
            <a:endParaRPr lang="en-US" dirty="0"/>
          </a:p>
          <a:p>
            <a:endParaRPr lang="en-US" dirty="0"/>
          </a:p>
          <a:p>
            <a:endParaRPr lang="en-US" dirty="0" smtClean="0"/>
          </a:p>
          <a:p>
            <a:endParaRPr lang="en-US" dirty="0"/>
          </a:p>
        </p:txBody>
      </p:sp>
      <p:pic>
        <p:nvPicPr>
          <p:cNvPr id="4" name="Picture 3"/>
          <p:cNvPicPr>
            <a:picLocks noChangeAspect="1"/>
          </p:cNvPicPr>
          <p:nvPr/>
        </p:nvPicPr>
        <p:blipFill rotWithShape="1">
          <a:blip r:embed="rId2"/>
          <a:srcRect l="27696" t="49252" r="36076" b="25924"/>
          <a:stretch/>
        </p:blipFill>
        <p:spPr>
          <a:xfrm>
            <a:off x="3361387" y="2783447"/>
            <a:ext cx="4262906" cy="1642268"/>
          </a:xfrm>
          <a:prstGeom prst="rect">
            <a:avLst/>
          </a:prstGeom>
        </p:spPr>
      </p:pic>
    </p:spTree>
    <p:extLst>
      <p:ext uri="{BB962C8B-B14F-4D97-AF65-F5344CB8AC3E}">
        <p14:creationId xmlns:p14="http://schemas.microsoft.com/office/powerpoint/2010/main" val="3574958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Slicing and indexing in numpy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lstStyle/>
          <a:p>
            <a:r>
              <a:rPr lang="en-US" dirty="0" smtClean="0"/>
              <a:t>It is same like we did for normal array or list or string etc.</a:t>
            </a:r>
          </a:p>
          <a:p>
            <a:r>
              <a:rPr lang="en-US" dirty="0" smtClean="0"/>
              <a:t>Slicing refers to extracting a range of elements from the array</a:t>
            </a:r>
          </a:p>
          <a:p>
            <a:r>
              <a:rPr lang="en-US" dirty="0" smtClean="0"/>
              <a:t>The format of slicing operation is given here:</a:t>
            </a:r>
          </a:p>
          <a:p>
            <a:pPr marL="274320" lvl="1" indent="0">
              <a:buNone/>
            </a:pPr>
            <a:r>
              <a:rPr lang="en-US" dirty="0" smtClean="0"/>
              <a:t>	arrayname[</a:t>
            </a:r>
            <a:r>
              <a:rPr lang="en-US" dirty="0" err="1" smtClean="0"/>
              <a:t>start:stop:stepsize</a:t>
            </a:r>
            <a:r>
              <a:rPr lang="en-US" dirty="0" smtClean="0"/>
              <a:t>]</a:t>
            </a:r>
          </a:p>
          <a:p>
            <a:r>
              <a:rPr lang="en-US" dirty="0" smtClean="0"/>
              <a:t>The default value for ‘start’ is 0, ‘stop’ is number of elements and ‘</a:t>
            </a:r>
            <a:r>
              <a:rPr lang="en-US" dirty="0" err="1" smtClean="0"/>
              <a:t>stepsize</a:t>
            </a:r>
            <a:r>
              <a:rPr lang="en-US" dirty="0" smtClean="0"/>
              <a:t>’ is 1</a:t>
            </a:r>
          </a:p>
          <a:p>
            <a:pPr marL="0" indent="0">
              <a:buNone/>
            </a:pPr>
            <a:endParaRPr lang="en-US" dirty="0"/>
          </a:p>
          <a:p>
            <a:pPr lvl="0"/>
            <a:r>
              <a:rPr lang="en-US" i="1" u="sng" dirty="0">
                <a:solidFill>
                  <a:srgbClr val="00B050"/>
                </a:solidFill>
              </a:rPr>
              <a:t>Go to Jupyter notebook for </a:t>
            </a:r>
            <a:r>
              <a:rPr lang="en-US" i="1" u="sng" dirty="0" smtClean="0">
                <a:solidFill>
                  <a:srgbClr val="00B050"/>
                </a:solidFill>
              </a:rPr>
              <a:t>examples</a:t>
            </a:r>
            <a:endParaRPr lang="en-US" dirty="0"/>
          </a:p>
        </p:txBody>
      </p:sp>
    </p:spTree>
    <p:extLst>
      <p:ext uri="{BB962C8B-B14F-4D97-AF65-F5344CB8AC3E}">
        <p14:creationId xmlns:p14="http://schemas.microsoft.com/office/powerpoint/2010/main" val="2464408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Dimensions of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lstStyle/>
          <a:p>
            <a:r>
              <a:rPr lang="en-US" dirty="0" smtClean="0"/>
              <a:t>The dimensions of array represents the arrangements of elements in the array.</a:t>
            </a:r>
          </a:p>
          <a:p>
            <a:r>
              <a:rPr lang="en-US" dirty="0" smtClean="0"/>
              <a:t>If the elements are arranged horizontally, it is called a row and if the elements are arranged vertically, then it is called a column</a:t>
            </a:r>
          </a:p>
          <a:p>
            <a:r>
              <a:rPr lang="en-US" dirty="0" smtClean="0"/>
              <a:t>An array with one row and one column is called 1D array or single dimension array</a:t>
            </a:r>
          </a:p>
          <a:p>
            <a:r>
              <a:rPr lang="en-US" dirty="0" smtClean="0"/>
              <a:t>An array that contains more than 1 row and 1 column is called 2D array</a:t>
            </a:r>
          </a:p>
          <a:p>
            <a:r>
              <a:rPr lang="en-US" dirty="0"/>
              <a:t> A three-dimensional (3D) array is composed of 3 nested levels of arrays, one for each </a:t>
            </a:r>
            <a:r>
              <a:rPr lang="en-US" dirty="0" smtClean="0"/>
              <a:t>dimension.</a:t>
            </a:r>
          </a:p>
          <a:p>
            <a:r>
              <a:rPr lang="en-US" dirty="0" smtClean="0"/>
              <a:t>And so on…</a:t>
            </a:r>
          </a:p>
          <a:p>
            <a:pPr lvl="0"/>
            <a:r>
              <a:rPr lang="en-US" i="1" u="sng" dirty="0">
                <a:solidFill>
                  <a:srgbClr val="00B050"/>
                </a:solidFill>
              </a:rPr>
              <a:t>Go to Jupyter notebook for </a:t>
            </a:r>
            <a:r>
              <a:rPr lang="en-US" i="1" u="sng" dirty="0" smtClean="0">
                <a:solidFill>
                  <a:srgbClr val="00B050"/>
                </a:solidFill>
              </a:rPr>
              <a:t>examples</a:t>
            </a:r>
            <a:endParaRPr lang="en-US" dirty="0" smtClean="0"/>
          </a:p>
          <a:p>
            <a:endParaRPr lang="en-US" dirty="0"/>
          </a:p>
        </p:txBody>
      </p:sp>
    </p:spTree>
    <p:extLst>
      <p:ext uri="{BB962C8B-B14F-4D97-AF65-F5344CB8AC3E}">
        <p14:creationId xmlns:p14="http://schemas.microsoft.com/office/powerpoint/2010/main" val="4292070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Attributes of an </a:t>
            </a:r>
            <a:r>
              <a:rPr lang="en-US" sz="3800" dirty="0" smtClean="0">
                <a:solidFill>
                  <a:srgbClr val="006600"/>
                </a:solidFill>
              </a:rPr>
              <a:t>array</a:t>
            </a:r>
            <a:endParaRPr lang="en-US" sz="3800" dirty="0"/>
          </a:p>
        </p:txBody>
      </p:sp>
      <p:sp>
        <p:nvSpPr>
          <p:cNvPr id="3" name="Content Placeholder 2"/>
          <p:cNvSpPr>
            <a:spLocks noGrp="1"/>
          </p:cNvSpPr>
          <p:nvPr>
            <p:ph idx="1"/>
          </p:nvPr>
        </p:nvSpPr>
        <p:spPr/>
        <p:txBody>
          <a:bodyPr/>
          <a:lstStyle/>
          <a:p>
            <a:r>
              <a:rPr lang="en-US" dirty="0" err="1"/>
              <a:t>Numpy's</a:t>
            </a:r>
            <a:r>
              <a:rPr lang="en-US" dirty="0"/>
              <a:t> array class is called </a:t>
            </a:r>
            <a:r>
              <a:rPr lang="en-US" dirty="0" err="1"/>
              <a:t>ndarray</a:t>
            </a:r>
            <a:r>
              <a:rPr lang="en-US" dirty="0"/>
              <a:t>. It is also known by alias name array</a:t>
            </a:r>
            <a:r>
              <a:rPr lang="en-US" dirty="0" smtClean="0"/>
              <a:t>.</a:t>
            </a:r>
          </a:p>
          <a:p>
            <a:r>
              <a:rPr lang="en-US" dirty="0"/>
              <a:t>This class contains the following important attributes or </a:t>
            </a:r>
            <a:r>
              <a:rPr lang="en-US" dirty="0" smtClean="0"/>
              <a:t>variables</a:t>
            </a:r>
          </a:p>
          <a:p>
            <a:pPr lvl="1"/>
            <a:r>
              <a:rPr lang="en-US" i="1" dirty="0"/>
              <a:t>The </a:t>
            </a:r>
            <a:r>
              <a:rPr lang="en-US" i="1" dirty="0" err="1"/>
              <a:t>ndim</a:t>
            </a:r>
            <a:r>
              <a:rPr lang="en-US" i="1" dirty="0"/>
              <a:t> Attribute</a:t>
            </a:r>
            <a:endParaRPr lang="en-US" dirty="0"/>
          </a:p>
          <a:p>
            <a:pPr lvl="1"/>
            <a:r>
              <a:rPr lang="en-US" i="1" dirty="0"/>
              <a:t>The shape Attribute</a:t>
            </a:r>
            <a:endParaRPr lang="en-US" dirty="0"/>
          </a:p>
          <a:p>
            <a:pPr lvl="1"/>
            <a:r>
              <a:rPr lang="en-US" i="1" dirty="0"/>
              <a:t>The size </a:t>
            </a:r>
            <a:r>
              <a:rPr lang="en-US" i="1" dirty="0" smtClean="0"/>
              <a:t>Attribute</a:t>
            </a:r>
          </a:p>
          <a:p>
            <a:pPr lvl="1"/>
            <a:r>
              <a:rPr lang="en-US" i="1" dirty="0"/>
              <a:t>The </a:t>
            </a:r>
            <a:r>
              <a:rPr lang="en-US" i="1" dirty="0" err="1"/>
              <a:t>itemsize</a:t>
            </a:r>
            <a:r>
              <a:rPr lang="en-US" i="1" dirty="0"/>
              <a:t> Attribute</a:t>
            </a:r>
            <a:endParaRPr lang="en-US" dirty="0"/>
          </a:p>
          <a:p>
            <a:pPr lvl="1"/>
            <a:r>
              <a:rPr lang="en-US" i="1" dirty="0"/>
              <a:t>The </a:t>
            </a:r>
            <a:r>
              <a:rPr lang="en-US" i="1" dirty="0" err="1"/>
              <a:t>dtype</a:t>
            </a:r>
            <a:r>
              <a:rPr lang="en-US" i="1" dirty="0"/>
              <a:t> Attribute</a:t>
            </a:r>
            <a:endParaRPr lang="en-US" dirty="0"/>
          </a:p>
          <a:p>
            <a:pPr lvl="1"/>
            <a:r>
              <a:rPr lang="en-US" i="1" dirty="0"/>
              <a:t>The </a:t>
            </a:r>
            <a:r>
              <a:rPr lang="en-US" i="1" dirty="0" err="1"/>
              <a:t>nbytes</a:t>
            </a:r>
            <a:r>
              <a:rPr lang="en-US" i="1" dirty="0"/>
              <a:t> Attribute</a:t>
            </a:r>
            <a:endParaRPr lang="en-US" dirty="0" smtClean="0"/>
          </a:p>
          <a:p>
            <a:endParaRPr lang="en-US" dirty="0"/>
          </a:p>
        </p:txBody>
      </p:sp>
    </p:spTree>
    <p:extLst>
      <p:ext uri="{BB962C8B-B14F-4D97-AF65-F5344CB8AC3E}">
        <p14:creationId xmlns:p14="http://schemas.microsoft.com/office/powerpoint/2010/main" val="1652164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862885"/>
            <a:ext cx="10058400" cy="5309315"/>
          </a:xfrm>
        </p:spPr>
        <p:txBody>
          <a:bodyPr>
            <a:normAutofit/>
          </a:bodyPr>
          <a:lstStyle/>
          <a:p>
            <a:pPr marL="0" indent="0">
              <a:buNone/>
            </a:pPr>
            <a:r>
              <a:rPr lang="en-US" sz="2600" i="1" dirty="0" smtClean="0">
                <a:solidFill>
                  <a:srgbClr val="7030A0"/>
                </a:solidFill>
              </a:rPr>
              <a:t>The </a:t>
            </a:r>
            <a:r>
              <a:rPr lang="en-US" sz="2600" i="1" dirty="0" err="1">
                <a:solidFill>
                  <a:srgbClr val="7030A0"/>
                </a:solidFill>
              </a:rPr>
              <a:t>ndim</a:t>
            </a:r>
            <a:r>
              <a:rPr lang="en-US" sz="2600" i="1" dirty="0">
                <a:solidFill>
                  <a:srgbClr val="7030A0"/>
                </a:solidFill>
              </a:rPr>
              <a:t> </a:t>
            </a:r>
            <a:r>
              <a:rPr lang="en-US" sz="2600" i="1" dirty="0" smtClean="0">
                <a:solidFill>
                  <a:srgbClr val="7030A0"/>
                </a:solidFill>
              </a:rPr>
              <a:t>Attribute</a:t>
            </a:r>
            <a:r>
              <a:rPr lang="en-US" sz="2600" dirty="0" smtClean="0">
                <a:solidFill>
                  <a:srgbClr val="7030A0"/>
                </a:solidFill>
              </a:rPr>
              <a:t>:</a:t>
            </a:r>
          </a:p>
          <a:p>
            <a:r>
              <a:rPr lang="en-US" dirty="0"/>
              <a:t>The `</a:t>
            </a:r>
            <a:r>
              <a:rPr lang="en-US" dirty="0" err="1"/>
              <a:t>ndim</a:t>
            </a:r>
            <a:r>
              <a:rPr lang="en-US" dirty="0"/>
              <a:t>' attribute represents the number of dimensions </a:t>
            </a:r>
            <a:r>
              <a:rPr lang="en-US" dirty="0" smtClean="0"/>
              <a:t>or axes </a:t>
            </a:r>
            <a:r>
              <a:rPr lang="en-US" dirty="0"/>
              <a:t>of the array. The number of dimensions is also referred to as 'rank'. For a single dimensional array, it is 1 and for a two dimensional array, it is </a:t>
            </a:r>
            <a:r>
              <a:rPr lang="en-US" dirty="0" smtClean="0"/>
              <a:t>2 and so on. </a:t>
            </a:r>
          </a:p>
          <a:p>
            <a:pPr marL="0" indent="0">
              <a:buNone/>
            </a:pPr>
            <a:r>
              <a:rPr lang="en-US" sz="2600" i="1" dirty="0" smtClean="0">
                <a:solidFill>
                  <a:srgbClr val="7030A0"/>
                </a:solidFill>
              </a:rPr>
              <a:t>The </a:t>
            </a:r>
            <a:r>
              <a:rPr lang="en-US" sz="2600" i="1" dirty="0">
                <a:solidFill>
                  <a:srgbClr val="7030A0"/>
                </a:solidFill>
              </a:rPr>
              <a:t>shape </a:t>
            </a:r>
            <a:r>
              <a:rPr lang="en-US" sz="2600" i="1" dirty="0" smtClean="0">
                <a:solidFill>
                  <a:srgbClr val="7030A0"/>
                </a:solidFill>
              </a:rPr>
              <a:t>Attribute:</a:t>
            </a:r>
          </a:p>
          <a:p>
            <a:r>
              <a:rPr lang="en-US" sz="2100" dirty="0"/>
              <a:t>The 'shape' attribute gives the shape of an array. The shape is a tuple listing the number of elements along each dimension. A dimension is called an axis. For a 1D array, shape gives the number of elements in the row. For a 2D array, it specifies the number of rove and columns in each row. We can also change the shape using 'shape' </a:t>
            </a:r>
            <a:r>
              <a:rPr lang="en-US" sz="2100" dirty="0" smtClean="0"/>
              <a:t>attribute</a:t>
            </a:r>
            <a:endParaRPr lang="en-US" sz="2100" i="1" dirty="0" smtClean="0">
              <a:solidFill>
                <a:srgbClr val="7030A0"/>
              </a:solidFill>
            </a:endParaRPr>
          </a:p>
          <a:p>
            <a:pPr marL="0" indent="0">
              <a:buNone/>
            </a:pPr>
            <a:r>
              <a:rPr lang="en-US" sz="2600" i="1" dirty="0" smtClean="0">
                <a:solidFill>
                  <a:srgbClr val="7030A0"/>
                </a:solidFill>
              </a:rPr>
              <a:t>The </a:t>
            </a:r>
            <a:r>
              <a:rPr lang="en-US" sz="2600" i="1" dirty="0">
                <a:solidFill>
                  <a:srgbClr val="7030A0"/>
                </a:solidFill>
              </a:rPr>
              <a:t>size </a:t>
            </a:r>
            <a:r>
              <a:rPr lang="en-US" sz="2600" i="1" dirty="0" smtClean="0">
                <a:solidFill>
                  <a:srgbClr val="7030A0"/>
                </a:solidFill>
              </a:rPr>
              <a:t>Attribute:</a:t>
            </a:r>
          </a:p>
          <a:p>
            <a:r>
              <a:rPr lang="en-US" sz="2200" dirty="0"/>
              <a:t>The 'size' attribute gives the total number of elements in the array</a:t>
            </a:r>
            <a:endParaRPr lang="en-US" sz="2200" i="1" dirty="0" smtClean="0">
              <a:solidFill>
                <a:srgbClr val="7030A0"/>
              </a:solidFill>
            </a:endParaRPr>
          </a:p>
          <a:p>
            <a:pPr marL="0" indent="0">
              <a:buNone/>
            </a:pPr>
            <a:endParaRPr lang="en-US" dirty="0"/>
          </a:p>
        </p:txBody>
      </p:sp>
    </p:spTree>
    <p:extLst>
      <p:ext uri="{BB962C8B-B14F-4D97-AF65-F5344CB8AC3E}">
        <p14:creationId xmlns:p14="http://schemas.microsoft.com/office/powerpoint/2010/main" val="21531329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27279"/>
            <a:ext cx="10058400" cy="5244921"/>
          </a:xfrm>
        </p:spPr>
        <p:txBody>
          <a:bodyPr/>
          <a:lstStyle/>
          <a:p>
            <a:pPr marL="0" indent="0">
              <a:buNone/>
            </a:pPr>
            <a:r>
              <a:rPr lang="en-US" i="1" dirty="0">
                <a:solidFill>
                  <a:srgbClr val="7030A0"/>
                </a:solidFill>
              </a:rPr>
              <a:t>The </a:t>
            </a:r>
            <a:r>
              <a:rPr lang="en-US" i="1" dirty="0" err="1">
                <a:solidFill>
                  <a:srgbClr val="7030A0"/>
                </a:solidFill>
              </a:rPr>
              <a:t>itemsize</a:t>
            </a:r>
            <a:r>
              <a:rPr lang="en-US" i="1" dirty="0">
                <a:solidFill>
                  <a:srgbClr val="7030A0"/>
                </a:solidFill>
              </a:rPr>
              <a:t> Attribute</a:t>
            </a:r>
            <a:r>
              <a:rPr lang="en-US" i="1" dirty="0" smtClean="0">
                <a:solidFill>
                  <a:srgbClr val="7030A0"/>
                </a:solidFill>
              </a:rPr>
              <a:t>:</a:t>
            </a:r>
          </a:p>
          <a:p>
            <a:r>
              <a:rPr lang="en-US" dirty="0"/>
              <a:t>The </a:t>
            </a:r>
            <a:r>
              <a:rPr lang="en-US" dirty="0" err="1"/>
              <a:t>itemsize</a:t>
            </a:r>
            <a:r>
              <a:rPr lang="en-US" dirty="0"/>
              <a:t> attribute gives the memory size of the array element in bytes. </a:t>
            </a:r>
            <a:endParaRPr lang="en-US" i="1" dirty="0">
              <a:solidFill>
                <a:srgbClr val="7030A0"/>
              </a:solidFill>
            </a:endParaRPr>
          </a:p>
          <a:p>
            <a:pPr marL="0" indent="0">
              <a:buNone/>
            </a:pPr>
            <a:r>
              <a:rPr lang="en-US" i="1" dirty="0">
                <a:solidFill>
                  <a:srgbClr val="7030A0"/>
                </a:solidFill>
              </a:rPr>
              <a:t>The </a:t>
            </a:r>
            <a:r>
              <a:rPr lang="en-US" i="1" dirty="0" err="1" smtClean="0">
                <a:solidFill>
                  <a:srgbClr val="7030A0"/>
                </a:solidFill>
              </a:rPr>
              <a:t>dtype</a:t>
            </a:r>
            <a:r>
              <a:rPr lang="en-US" i="1" dirty="0" smtClean="0">
                <a:solidFill>
                  <a:srgbClr val="7030A0"/>
                </a:solidFill>
              </a:rPr>
              <a:t> </a:t>
            </a:r>
            <a:r>
              <a:rPr lang="en-US" i="1" dirty="0">
                <a:solidFill>
                  <a:srgbClr val="7030A0"/>
                </a:solidFill>
              </a:rPr>
              <a:t>Attribute</a:t>
            </a:r>
            <a:r>
              <a:rPr lang="en-US" i="1" dirty="0" smtClean="0">
                <a:solidFill>
                  <a:srgbClr val="7030A0"/>
                </a:solidFill>
              </a:rPr>
              <a:t>:</a:t>
            </a:r>
          </a:p>
          <a:p>
            <a:r>
              <a:rPr lang="en-US" dirty="0"/>
              <a:t>The </a:t>
            </a:r>
            <a:r>
              <a:rPr lang="en-US" dirty="0" smtClean="0"/>
              <a:t>‘</a:t>
            </a:r>
            <a:r>
              <a:rPr lang="en-US" dirty="0" err="1" smtClean="0"/>
              <a:t>dtype</a:t>
            </a:r>
            <a:r>
              <a:rPr lang="en-US" dirty="0" smtClean="0"/>
              <a:t>‘ attribute </a:t>
            </a:r>
            <a:r>
              <a:rPr lang="en-US" dirty="0"/>
              <a:t>gives the datatype of the elements in the array. </a:t>
            </a:r>
            <a:endParaRPr lang="en-US" i="1" dirty="0">
              <a:solidFill>
                <a:srgbClr val="7030A0"/>
              </a:solidFill>
            </a:endParaRPr>
          </a:p>
          <a:p>
            <a:pPr marL="0" indent="0">
              <a:buNone/>
            </a:pPr>
            <a:r>
              <a:rPr lang="en-US" i="1" dirty="0">
                <a:solidFill>
                  <a:srgbClr val="7030A0"/>
                </a:solidFill>
              </a:rPr>
              <a:t>The </a:t>
            </a:r>
            <a:r>
              <a:rPr lang="en-US" i="1" dirty="0" err="1">
                <a:solidFill>
                  <a:srgbClr val="7030A0"/>
                </a:solidFill>
              </a:rPr>
              <a:t>nbytes</a:t>
            </a:r>
            <a:r>
              <a:rPr lang="en-US" i="1" dirty="0">
                <a:solidFill>
                  <a:srgbClr val="7030A0"/>
                </a:solidFill>
              </a:rPr>
              <a:t> Attribute</a:t>
            </a:r>
            <a:r>
              <a:rPr lang="en-US" i="1" dirty="0" smtClean="0">
                <a:solidFill>
                  <a:srgbClr val="7030A0"/>
                </a:solidFill>
              </a:rPr>
              <a:t>:</a:t>
            </a:r>
          </a:p>
          <a:p>
            <a:r>
              <a:rPr lang="en-US" dirty="0"/>
              <a:t>The '</a:t>
            </a:r>
            <a:r>
              <a:rPr lang="en-US" dirty="0" err="1"/>
              <a:t>nbytes</a:t>
            </a:r>
            <a:r>
              <a:rPr lang="en-US" dirty="0"/>
              <a:t>' </a:t>
            </a:r>
            <a:r>
              <a:rPr lang="en-US" dirty="0" smtClean="0"/>
              <a:t>attribute gives </a:t>
            </a:r>
            <a:r>
              <a:rPr lang="en-US" dirty="0"/>
              <a:t>the total number of bytes occupied by an array</a:t>
            </a:r>
            <a:endParaRPr lang="en-US" i="1" dirty="0" smtClean="0">
              <a:solidFill>
                <a:srgbClr val="7030A0"/>
              </a:solidFill>
            </a:endParaRPr>
          </a:p>
          <a:p>
            <a:pPr marL="0" indent="0">
              <a:buNone/>
            </a:pPr>
            <a:endParaRPr lang="en-US" dirty="0">
              <a:solidFill>
                <a:srgbClr val="7030A0"/>
              </a:solidFill>
            </a:endParaRPr>
          </a:p>
          <a:p>
            <a:pPr lvl="0"/>
            <a:r>
              <a:rPr lang="en-US" i="1" u="sng" dirty="0">
                <a:solidFill>
                  <a:srgbClr val="00B050"/>
                </a:solidFill>
              </a:rPr>
              <a:t>Go to Jupyter notebook for examples</a:t>
            </a:r>
            <a:endParaRPr lang="en-US" dirty="0"/>
          </a:p>
          <a:p>
            <a:endParaRPr lang="en-US" dirty="0"/>
          </a:p>
        </p:txBody>
      </p:sp>
    </p:spTree>
    <p:extLst>
      <p:ext uri="{BB962C8B-B14F-4D97-AF65-F5344CB8AC3E}">
        <p14:creationId xmlns:p14="http://schemas.microsoft.com/office/powerpoint/2010/main" val="584719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Introduction to arrays</a:t>
            </a:r>
            <a:endParaRPr lang="en-US" sz="3800" dirty="0"/>
          </a:p>
        </p:txBody>
      </p:sp>
      <p:sp>
        <p:nvSpPr>
          <p:cNvPr id="3" name="Content Placeholder 2"/>
          <p:cNvSpPr>
            <a:spLocks noGrp="1"/>
          </p:cNvSpPr>
          <p:nvPr>
            <p:ph idx="1"/>
          </p:nvPr>
        </p:nvSpPr>
        <p:spPr/>
        <p:txBody>
          <a:bodyPr/>
          <a:lstStyle/>
          <a:p>
            <a:r>
              <a:rPr lang="en-US" dirty="0" smtClean="0"/>
              <a:t>Array is an object that stores a group of elements of same </a:t>
            </a:r>
            <a:r>
              <a:rPr lang="en-US" dirty="0" err="1" smtClean="0"/>
              <a:t>datatype</a:t>
            </a:r>
            <a:endParaRPr lang="en-US" dirty="0" smtClean="0"/>
          </a:p>
          <a:p>
            <a:r>
              <a:rPr lang="en-US" dirty="0" smtClean="0"/>
              <a:t>The main advantage of any array is to store and process a group of elements easily</a:t>
            </a:r>
          </a:p>
          <a:p>
            <a:r>
              <a:rPr lang="en-US" dirty="0" smtClean="0"/>
              <a:t>We should remember 2 points about array in python</a:t>
            </a:r>
          </a:p>
          <a:p>
            <a:pPr lvl="1">
              <a:buFont typeface="Wingdings" panose="05000000000000000000" pitchFamily="2" charset="2"/>
              <a:buChar char="q"/>
            </a:pPr>
            <a:r>
              <a:rPr lang="en-US" dirty="0" smtClean="0"/>
              <a:t> Arrays can store only one type of data</a:t>
            </a:r>
          </a:p>
          <a:p>
            <a:pPr lvl="1">
              <a:buFont typeface="Wingdings" panose="05000000000000000000" pitchFamily="2" charset="2"/>
              <a:buChar char="q"/>
            </a:pPr>
            <a:r>
              <a:rPr lang="en-US" dirty="0" smtClean="0"/>
              <a:t> Arrays can increase of decrease their size dynamically</a:t>
            </a:r>
          </a:p>
          <a:p>
            <a:r>
              <a:rPr lang="en-US" dirty="0" smtClean="0"/>
              <a:t>Array in python is a standard module named ‘array’, it helps us to deal with arrays in python</a:t>
            </a:r>
          </a:p>
          <a:p>
            <a:r>
              <a:rPr lang="en-US" dirty="0" smtClean="0"/>
              <a:t>&gt;&gt;&gt; help()</a:t>
            </a:r>
          </a:p>
          <a:p>
            <a:r>
              <a:rPr lang="en-US" dirty="0" smtClean="0"/>
              <a:t>help&gt;array</a:t>
            </a:r>
          </a:p>
          <a:p>
            <a:endParaRPr lang="en-US" dirty="0"/>
          </a:p>
        </p:txBody>
      </p:sp>
    </p:spTree>
    <p:extLst>
      <p:ext uri="{BB962C8B-B14F-4D97-AF65-F5344CB8AC3E}">
        <p14:creationId xmlns:p14="http://schemas.microsoft.com/office/powerpoint/2010/main" val="1047459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50976"/>
          </a:xfrm>
        </p:spPr>
        <p:txBody>
          <a:bodyPr>
            <a:normAutofit/>
          </a:bodyPr>
          <a:lstStyle/>
          <a:p>
            <a:r>
              <a:rPr lang="en-US" sz="3800" dirty="0">
                <a:solidFill>
                  <a:srgbClr val="006600"/>
                </a:solidFill>
              </a:rPr>
              <a:t>The reshape() method</a:t>
            </a:r>
          </a:p>
        </p:txBody>
      </p:sp>
      <p:sp>
        <p:nvSpPr>
          <p:cNvPr id="3" name="Content Placeholder 2"/>
          <p:cNvSpPr>
            <a:spLocks noGrp="1"/>
          </p:cNvSpPr>
          <p:nvPr>
            <p:ph idx="1"/>
          </p:nvPr>
        </p:nvSpPr>
        <p:spPr>
          <a:xfrm>
            <a:off x="1069848" y="1751527"/>
            <a:ext cx="10058400" cy="4420673"/>
          </a:xfrm>
        </p:spPr>
        <p:txBody>
          <a:bodyPr/>
          <a:lstStyle/>
          <a:p>
            <a:r>
              <a:rPr lang="en-US" dirty="0"/>
              <a:t>The 'reshape()' method is useful to change the shape of an array. The new array should have the same number of elements as in the original </a:t>
            </a:r>
            <a:r>
              <a:rPr lang="en-US" dirty="0" smtClean="0"/>
              <a:t>array</a:t>
            </a:r>
          </a:p>
          <a:p>
            <a:endParaRPr lang="en-US" dirty="0"/>
          </a:p>
        </p:txBody>
      </p:sp>
      <p:pic>
        <p:nvPicPr>
          <p:cNvPr id="4" name="Picture 3"/>
          <p:cNvPicPr>
            <a:picLocks noChangeAspect="1"/>
          </p:cNvPicPr>
          <p:nvPr/>
        </p:nvPicPr>
        <p:blipFill rotWithShape="1">
          <a:blip r:embed="rId2"/>
          <a:srcRect l="9977" t="309" r="10737" b="17297"/>
          <a:stretch/>
        </p:blipFill>
        <p:spPr>
          <a:xfrm>
            <a:off x="2006132" y="2363996"/>
            <a:ext cx="7511356" cy="43886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27809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13103"/>
          </a:xfrm>
        </p:spPr>
        <p:txBody>
          <a:bodyPr>
            <a:normAutofit/>
          </a:bodyPr>
          <a:lstStyle/>
          <a:p>
            <a:r>
              <a:rPr lang="en-US" sz="3800" dirty="0">
                <a:solidFill>
                  <a:srgbClr val="006600"/>
                </a:solidFill>
              </a:rPr>
              <a:t>The flatten() </a:t>
            </a:r>
            <a:r>
              <a:rPr lang="en-US" sz="3800" dirty="0" smtClean="0">
                <a:solidFill>
                  <a:srgbClr val="006600"/>
                </a:solidFill>
              </a:rPr>
              <a:t>method</a:t>
            </a:r>
            <a:endParaRPr lang="en-US" sz="3800" dirty="0"/>
          </a:p>
        </p:txBody>
      </p:sp>
      <p:sp>
        <p:nvSpPr>
          <p:cNvPr id="3" name="Content Placeholder 2"/>
          <p:cNvSpPr>
            <a:spLocks noGrp="1"/>
          </p:cNvSpPr>
          <p:nvPr>
            <p:ph idx="1"/>
          </p:nvPr>
        </p:nvSpPr>
        <p:spPr>
          <a:xfrm>
            <a:off x="1069848" y="1468192"/>
            <a:ext cx="10058400" cy="4704008"/>
          </a:xfrm>
        </p:spPr>
        <p:txBody>
          <a:bodyPr/>
          <a:lstStyle/>
          <a:p>
            <a:r>
              <a:rPr lang="en-US" dirty="0"/>
              <a:t>The flatten() method is useful to return a copy of the array collapsed into one </a:t>
            </a:r>
            <a:r>
              <a:rPr lang="en-US" dirty="0" smtClean="0"/>
              <a:t>dimension</a:t>
            </a:r>
          </a:p>
          <a:p>
            <a:endParaRPr lang="en-US" dirty="0"/>
          </a:p>
        </p:txBody>
      </p:sp>
      <p:pic>
        <p:nvPicPr>
          <p:cNvPr id="4" name="Picture 3"/>
          <p:cNvPicPr>
            <a:picLocks noChangeAspect="1"/>
          </p:cNvPicPr>
          <p:nvPr/>
        </p:nvPicPr>
        <p:blipFill rotWithShape="1">
          <a:blip r:embed="rId2"/>
          <a:srcRect l="4435" t="6470" r="16775" b="40361"/>
          <a:stretch/>
        </p:blipFill>
        <p:spPr>
          <a:xfrm>
            <a:off x="1365160" y="2282780"/>
            <a:ext cx="9360511" cy="3551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885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Working with multi-dimensional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lstStyle/>
          <a:p>
            <a:r>
              <a:rPr lang="en-US" dirty="0"/>
              <a:t>The 2D arrays, 3D arrays etc. are called multi-dimensional arrays. </a:t>
            </a:r>
            <a:endParaRPr lang="en-US" dirty="0" smtClean="0"/>
          </a:p>
          <a:p>
            <a:r>
              <a:rPr lang="en-US" dirty="0" smtClean="0"/>
              <a:t>A </a:t>
            </a:r>
            <a:r>
              <a:rPr lang="en-US" dirty="0"/>
              <a:t>2D array contains more than 1 row and 1 column and it can be treated as a combination of several ID arrays. A 2D array is also considered as a </a:t>
            </a:r>
            <a:r>
              <a:rPr lang="en-US" i="1" dirty="0"/>
              <a:t>matrix. </a:t>
            </a:r>
            <a:endParaRPr lang="en-US" i="1" dirty="0" smtClean="0"/>
          </a:p>
          <a:p>
            <a:r>
              <a:rPr lang="en-US" dirty="0" smtClean="0"/>
              <a:t>For example</a:t>
            </a:r>
            <a:r>
              <a:rPr lang="en-US" dirty="0"/>
              <a:t>, a 2D array with `m' rows and </a:t>
            </a:r>
            <a:r>
              <a:rPr lang="en-US" dirty="0" smtClean="0"/>
              <a:t>‘n’ columns </a:t>
            </a:r>
            <a:r>
              <a:rPr lang="en-US" dirty="0"/>
              <a:t>is called m x n matrix</a:t>
            </a:r>
            <a:r>
              <a:rPr lang="en-US" dirty="0" smtClean="0"/>
              <a:t>.</a:t>
            </a:r>
          </a:p>
          <a:p>
            <a:r>
              <a:rPr lang="en-US" dirty="0"/>
              <a:t>We can create multi-dimensional arrays in the following ways</a:t>
            </a:r>
            <a:r>
              <a:rPr lang="en-US" dirty="0" smtClean="0"/>
              <a:t>:</a:t>
            </a:r>
            <a:r>
              <a:rPr lang="en-US" sz="100" dirty="0" smtClean="0"/>
              <a:t/>
            </a:r>
            <a:br>
              <a:rPr lang="en-US" sz="100" dirty="0" smtClean="0"/>
            </a:br>
            <a:endParaRPr lang="en-US" sz="100" dirty="0"/>
          </a:p>
          <a:p>
            <a:pPr lvl="2" fontAlgn="base">
              <a:buFont typeface="Wingdings" panose="05000000000000000000" pitchFamily="2" charset="2"/>
              <a:buChar char="q"/>
            </a:pPr>
            <a:r>
              <a:rPr lang="en-US" sz="1900" dirty="0" smtClean="0"/>
              <a:t> Using </a:t>
            </a:r>
            <a:r>
              <a:rPr lang="en-US" sz="1900" dirty="0"/>
              <a:t>array() function</a:t>
            </a:r>
          </a:p>
          <a:p>
            <a:pPr lvl="2" fontAlgn="base">
              <a:buFont typeface="Wingdings" panose="05000000000000000000" pitchFamily="2" charset="2"/>
              <a:buChar char="q"/>
            </a:pPr>
            <a:r>
              <a:rPr lang="en-US" sz="1900" dirty="0" smtClean="0"/>
              <a:t> Using </a:t>
            </a:r>
            <a:r>
              <a:rPr lang="en-US" sz="1900" dirty="0"/>
              <a:t>ones() and zeroes() functions</a:t>
            </a:r>
          </a:p>
          <a:p>
            <a:pPr lvl="2" fontAlgn="base">
              <a:buFont typeface="Wingdings" panose="05000000000000000000" pitchFamily="2" charset="2"/>
              <a:buChar char="q"/>
            </a:pPr>
            <a:r>
              <a:rPr lang="en-US" sz="1900" dirty="0" smtClean="0"/>
              <a:t> Using </a:t>
            </a:r>
            <a:r>
              <a:rPr lang="en-US" sz="1900" dirty="0"/>
              <a:t>eye() function</a:t>
            </a:r>
          </a:p>
          <a:p>
            <a:pPr lvl="2" fontAlgn="base">
              <a:buFont typeface="Wingdings" panose="05000000000000000000" pitchFamily="2" charset="2"/>
              <a:buChar char="q"/>
            </a:pPr>
            <a:r>
              <a:rPr lang="en-US" sz="1900" dirty="0" smtClean="0"/>
              <a:t> Using </a:t>
            </a:r>
            <a:r>
              <a:rPr lang="en-US" sz="1900" dirty="0"/>
              <a:t>reshape() </a:t>
            </a:r>
            <a:r>
              <a:rPr lang="en-US" sz="1900" dirty="0" smtClean="0"/>
              <a:t>function</a:t>
            </a:r>
            <a:endParaRPr lang="en-US" sz="1900" dirty="0"/>
          </a:p>
        </p:txBody>
      </p:sp>
    </p:spTree>
    <p:extLst>
      <p:ext uri="{BB962C8B-B14F-4D97-AF65-F5344CB8AC3E}">
        <p14:creationId xmlns:p14="http://schemas.microsoft.com/office/powerpoint/2010/main" val="1396433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004552"/>
            <a:ext cx="10058400" cy="5167648"/>
          </a:xfrm>
        </p:spPr>
        <p:txBody>
          <a:bodyPr>
            <a:normAutofit lnSpcReduction="10000"/>
          </a:bodyPr>
          <a:lstStyle/>
          <a:p>
            <a:pPr marL="0" lvl="2" indent="0">
              <a:spcBef>
                <a:spcPts val="1200"/>
              </a:spcBef>
              <a:spcAft>
                <a:spcPts val="0"/>
              </a:spcAft>
              <a:buNone/>
            </a:pPr>
            <a:r>
              <a:rPr lang="en-US" sz="2400" dirty="0">
                <a:solidFill>
                  <a:srgbClr val="7030A0"/>
                </a:solidFill>
              </a:rPr>
              <a:t>Using array() </a:t>
            </a:r>
            <a:r>
              <a:rPr lang="en-US" sz="2400" dirty="0" smtClean="0">
                <a:solidFill>
                  <a:srgbClr val="7030A0"/>
                </a:solidFill>
              </a:rPr>
              <a:t>function</a:t>
            </a:r>
          </a:p>
          <a:p>
            <a:pPr marL="342900" lvl="2" indent="-342900">
              <a:spcBef>
                <a:spcPts val="1200"/>
              </a:spcBef>
              <a:spcAft>
                <a:spcPts val="0"/>
              </a:spcAft>
            </a:pPr>
            <a:r>
              <a:rPr lang="en-US" sz="2000" dirty="0" err="1"/>
              <a:t>Numpy's</a:t>
            </a:r>
            <a:r>
              <a:rPr lang="en-US" sz="2000" dirty="0"/>
              <a:t> array() function can be used to create a multidimensional array. </a:t>
            </a:r>
            <a:endParaRPr lang="en-US" sz="2000" dirty="0" smtClean="0"/>
          </a:p>
          <a:p>
            <a:pPr marL="342900" lvl="2" indent="-342900">
              <a:spcBef>
                <a:spcPts val="1200"/>
              </a:spcBef>
              <a:spcAft>
                <a:spcPts val="0"/>
              </a:spcAft>
            </a:pPr>
            <a:r>
              <a:rPr lang="en-US" sz="2000" dirty="0" smtClean="0"/>
              <a:t>Usually</a:t>
            </a:r>
            <a:r>
              <a:rPr lang="en-US" sz="2000" dirty="0"/>
              <a:t>, we </a:t>
            </a:r>
            <a:r>
              <a:rPr lang="en-US" sz="2000" dirty="0" smtClean="0"/>
              <a:t>pass </a:t>
            </a:r>
            <a:r>
              <a:rPr lang="en-US" sz="2000" dirty="0"/>
              <a:t>lists of elements to this function. If we pass one list of elements to this </a:t>
            </a:r>
            <a:r>
              <a:rPr lang="en-US" sz="2000" dirty="0" smtClean="0"/>
              <a:t>function, then it will create a 1D array. If we pass two lists of elements, then this function creates a 2D array</a:t>
            </a:r>
          </a:p>
          <a:p>
            <a:pPr marL="0" lvl="2" indent="0">
              <a:spcBef>
                <a:spcPts val="1200"/>
              </a:spcBef>
              <a:spcAft>
                <a:spcPts val="0"/>
              </a:spcAft>
              <a:buNone/>
            </a:pPr>
            <a:r>
              <a:rPr lang="en-US" sz="2400" dirty="0" smtClean="0">
                <a:solidFill>
                  <a:srgbClr val="7030A0"/>
                </a:solidFill>
              </a:rPr>
              <a:t>Using </a:t>
            </a:r>
            <a:r>
              <a:rPr lang="en-US" sz="2400" dirty="0">
                <a:solidFill>
                  <a:srgbClr val="7030A0"/>
                </a:solidFill>
              </a:rPr>
              <a:t>ones() and zeroes() </a:t>
            </a:r>
            <a:r>
              <a:rPr lang="en-US" sz="2400" dirty="0" smtClean="0">
                <a:solidFill>
                  <a:srgbClr val="7030A0"/>
                </a:solidFill>
              </a:rPr>
              <a:t>functions</a:t>
            </a:r>
          </a:p>
          <a:p>
            <a:pPr marL="342900" lvl="2" indent="-342900">
              <a:spcBef>
                <a:spcPts val="1200"/>
              </a:spcBef>
              <a:spcAft>
                <a:spcPts val="0"/>
              </a:spcAft>
            </a:pPr>
            <a:r>
              <a:rPr lang="en-US" sz="2000" dirty="0"/>
              <a:t>The ones() function is useful to create a 2D array with several rows and columns where all the elements will be taken as 1. The format of this function </a:t>
            </a:r>
            <a:r>
              <a:rPr lang="en-US" sz="2000" dirty="0" smtClean="0"/>
              <a:t>is:</a:t>
            </a:r>
          </a:p>
          <a:p>
            <a:pPr marL="0" lvl="2" indent="0">
              <a:spcBef>
                <a:spcPts val="1200"/>
              </a:spcBef>
              <a:spcAft>
                <a:spcPts val="0"/>
              </a:spcAft>
              <a:buNone/>
            </a:pPr>
            <a:r>
              <a:rPr lang="en-US" sz="2000" dirty="0"/>
              <a:t>	</a:t>
            </a:r>
            <a:r>
              <a:rPr lang="en-US" sz="2000" i="1" dirty="0" smtClean="0"/>
              <a:t>ones</a:t>
            </a:r>
            <a:r>
              <a:rPr lang="en-US" sz="2000" i="1" dirty="0"/>
              <a:t>((r, c), </a:t>
            </a:r>
            <a:r>
              <a:rPr lang="en-US" sz="2000" i="1" dirty="0" err="1" smtClean="0"/>
              <a:t>dtype</a:t>
            </a:r>
            <a:r>
              <a:rPr lang="en-US" sz="2000" i="1" dirty="0" smtClean="0"/>
              <a:t>)</a:t>
            </a:r>
          </a:p>
          <a:p>
            <a:pPr marL="0" lvl="2" indent="0">
              <a:spcBef>
                <a:spcPts val="1200"/>
              </a:spcBef>
              <a:spcAft>
                <a:spcPts val="0"/>
              </a:spcAft>
              <a:buNone/>
            </a:pPr>
            <a:r>
              <a:rPr lang="en-US" sz="2000" i="1" dirty="0"/>
              <a:t>	</a:t>
            </a:r>
            <a:r>
              <a:rPr lang="en-US" sz="2000" i="1" dirty="0" smtClean="0"/>
              <a:t>Here</a:t>
            </a:r>
            <a:r>
              <a:rPr lang="en-US" sz="2000" i="1" dirty="0"/>
              <a:t>, </a:t>
            </a:r>
            <a:r>
              <a:rPr lang="en-US" sz="2000" i="1" dirty="0" smtClean="0"/>
              <a:t>‘r’ represents </a:t>
            </a:r>
            <a:r>
              <a:rPr lang="en-US" sz="2000" i="1" dirty="0"/>
              <a:t>the number of rows and 'c' represents the number of </a:t>
            </a:r>
            <a:r>
              <a:rPr lang="en-US" sz="2000" i="1" dirty="0" smtClean="0"/>
              <a:t>	columns</a:t>
            </a:r>
            <a:r>
              <a:rPr lang="en-US" sz="2000" i="1" dirty="0"/>
              <a:t>. '</a:t>
            </a:r>
            <a:r>
              <a:rPr lang="en-US" sz="2000" i="1" dirty="0" err="1"/>
              <a:t>dtype</a:t>
            </a:r>
            <a:r>
              <a:rPr lang="en-US" sz="2000" i="1" dirty="0"/>
              <a:t>' represents the </a:t>
            </a:r>
            <a:r>
              <a:rPr lang="en-US" sz="2000" i="1" dirty="0" err="1"/>
              <a:t>datatype</a:t>
            </a:r>
            <a:r>
              <a:rPr lang="en-US" sz="2000" i="1" dirty="0"/>
              <a:t> of the elements in the </a:t>
            </a:r>
            <a:r>
              <a:rPr lang="en-US" sz="2000" i="1" dirty="0" smtClean="0"/>
              <a:t>array</a:t>
            </a:r>
          </a:p>
          <a:p>
            <a:pPr marL="342900" lvl="2" indent="-342900">
              <a:spcBef>
                <a:spcPts val="1200"/>
              </a:spcBef>
              <a:spcAft>
                <a:spcPts val="0"/>
              </a:spcAft>
            </a:pPr>
            <a:r>
              <a:rPr lang="en-US" sz="2000" dirty="0" smtClean="0"/>
              <a:t>the </a:t>
            </a:r>
            <a:r>
              <a:rPr lang="en-US" sz="2000" dirty="0"/>
              <a:t>zeros() function </a:t>
            </a:r>
            <a:r>
              <a:rPr lang="en-US" sz="2000" dirty="0" smtClean="0"/>
              <a:t>is useful to </a:t>
            </a:r>
            <a:r>
              <a:rPr lang="en-US" sz="2000" dirty="0"/>
              <a:t>create a 2D array with elements filled with </a:t>
            </a:r>
            <a:r>
              <a:rPr lang="en-US" sz="2000" dirty="0" smtClean="0"/>
              <a:t>zeros. The </a:t>
            </a:r>
            <a:r>
              <a:rPr lang="en-US" sz="2000" dirty="0"/>
              <a:t>format of this function is:</a:t>
            </a:r>
          </a:p>
          <a:p>
            <a:pPr marL="0" lvl="2" indent="0">
              <a:spcBef>
                <a:spcPts val="1200"/>
              </a:spcBef>
              <a:spcAft>
                <a:spcPts val="0"/>
              </a:spcAft>
              <a:buNone/>
            </a:pPr>
            <a:r>
              <a:rPr lang="en-US" sz="2000" dirty="0"/>
              <a:t>	</a:t>
            </a:r>
            <a:r>
              <a:rPr lang="en-US" sz="2000" i="1" dirty="0" smtClean="0"/>
              <a:t>zeros((</a:t>
            </a:r>
            <a:r>
              <a:rPr lang="en-US" sz="2000" i="1" dirty="0"/>
              <a:t>r, c), </a:t>
            </a:r>
            <a:r>
              <a:rPr lang="en-US" sz="2000" i="1" dirty="0" err="1"/>
              <a:t>dtype</a:t>
            </a:r>
            <a:r>
              <a:rPr lang="en-US" sz="2000" i="1" dirty="0"/>
              <a:t>)</a:t>
            </a:r>
          </a:p>
          <a:p>
            <a:pPr marL="342900" lvl="2" indent="-342900">
              <a:spcBef>
                <a:spcPts val="1200"/>
              </a:spcBef>
              <a:spcAft>
                <a:spcPts val="0"/>
              </a:spcAft>
            </a:pPr>
            <a:endParaRPr lang="en-US" sz="2000" dirty="0" smtClean="0">
              <a:solidFill>
                <a:srgbClr val="7030A0"/>
              </a:solidFill>
            </a:endParaRPr>
          </a:p>
          <a:p>
            <a:pPr marL="0" lvl="2" indent="0">
              <a:spcBef>
                <a:spcPts val="1200"/>
              </a:spcBef>
              <a:spcAft>
                <a:spcPts val="0"/>
              </a:spcAft>
              <a:buNone/>
            </a:pPr>
            <a:endParaRPr lang="en-US" sz="2000" dirty="0"/>
          </a:p>
          <a:p>
            <a:pPr marL="342900" lvl="2" indent="-342900">
              <a:spcBef>
                <a:spcPts val="1200"/>
              </a:spcBef>
              <a:spcAft>
                <a:spcPts val="0"/>
              </a:spcAft>
            </a:pPr>
            <a:endParaRPr lang="en-US" sz="2400" dirty="0">
              <a:solidFill>
                <a:srgbClr val="7030A0"/>
              </a:solidFill>
            </a:endParaRPr>
          </a:p>
          <a:p>
            <a:endParaRPr lang="en-US" dirty="0"/>
          </a:p>
        </p:txBody>
      </p:sp>
    </p:spTree>
    <p:extLst>
      <p:ext uri="{BB962C8B-B14F-4D97-AF65-F5344CB8AC3E}">
        <p14:creationId xmlns:p14="http://schemas.microsoft.com/office/powerpoint/2010/main" val="20871263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53038"/>
            <a:ext cx="9980225" cy="5087154"/>
          </a:xfrm>
        </p:spPr>
        <p:txBody>
          <a:bodyPr>
            <a:normAutofit fontScale="92500" lnSpcReduction="20000"/>
          </a:bodyPr>
          <a:lstStyle/>
          <a:p>
            <a:pPr marL="0" lvl="2" indent="0">
              <a:spcBef>
                <a:spcPts val="1200"/>
              </a:spcBef>
              <a:spcAft>
                <a:spcPts val="0"/>
              </a:spcAft>
              <a:buNone/>
            </a:pPr>
            <a:r>
              <a:rPr lang="en-US" sz="2400" dirty="0">
                <a:solidFill>
                  <a:srgbClr val="7030A0"/>
                </a:solidFill>
              </a:rPr>
              <a:t>Using eye() </a:t>
            </a:r>
            <a:r>
              <a:rPr lang="en-US" sz="2400" dirty="0" smtClean="0">
                <a:solidFill>
                  <a:srgbClr val="7030A0"/>
                </a:solidFill>
              </a:rPr>
              <a:t>function</a:t>
            </a:r>
          </a:p>
          <a:p>
            <a:pPr marL="342900" lvl="2" indent="-342900">
              <a:spcBef>
                <a:spcPts val="1200"/>
              </a:spcBef>
              <a:spcAft>
                <a:spcPts val="0"/>
              </a:spcAft>
            </a:pPr>
            <a:r>
              <a:rPr lang="en-US" sz="2000" dirty="0"/>
              <a:t>The eye() function creates a 2D array and fills the elements in the diagonal </a:t>
            </a:r>
            <a:r>
              <a:rPr lang="en-US" sz="2000" dirty="0" smtClean="0"/>
              <a:t>with digit 1. </a:t>
            </a:r>
          </a:p>
          <a:p>
            <a:pPr marL="342900" lvl="2" indent="-342900">
              <a:spcBef>
                <a:spcPts val="1200"/>
              </a:spcBef>
              <a:spcAft>
                <a:spcPts val="0"/>
              </a:spcAft>
            </a:pPr>
            <a:r>
              <a:rPr lang="en-US" sz="2000" dirty="0" smtClean="0"/>
              <a:t>The </a:t>
            </a:r>
            <a:r>
              <a:rPr lang="en-US" sz="2000" dirty="0"/>
              <a:t>general format of using this function is:</a:t>
            </a:r>
          </a:p>
          <a:p>
            <a:pPr marL="0" lvl="2" indent="0">
              <a:spcBef>
                <a:spcPts val="1200"/>
              </a:spcBef>
              <a:spcAft>
                <a:spcPts val="0"/>
              </a:spcAft>
              <a:buNone/>
            </a:pPr>
            <a:r>
              <a:rPr lang="en-US" sz="2000" dirty="0" smtClean="0"/>
              <a:t>	</a:t>
            </a:r>
            <a:r>
              <a:rPr lang="en-US" sz="2000" i="1" dirty="0" smtClean="0"/>
              <a:t>eye(n</a:t>
            </a:r>
            <a:r>
              <a:rPr lang="en-US" sz="2000" i="1" dirty="0"/>
              <a:t>, </a:t>
            </a:r>
            <a:r>
              <a:rPr lang="en-US" sz="2000" i="1" dirty="0" err="1"/>
              <a:t>dtype</a:t>
            </a:r>
            <a:r>
              <a:rPr lang="en-US" sz="2000" i="1" dirty="0"/>
              <a:t>=</a:t>
            </a:r>
            <a:r>
              <a:rPr lang="en-US" sz="2000" i="1" dirty="0" err="1"/>
              <a:t>datatype</a:t>
            </a:r>
            <a:r>
              <a:rPr lang="en-US" sz="2000" i="1" dirty="0"/>
              <a:t>)</a:t>
            </a:r>
          </a:p>
          <a:p>
            <a:pPr marL="0" lvl="2" indent="0">
              <a:spcBef>
                <a:spcPts val="1200"/>
              </a:spcBef>
              <a:spcAft>
                <a:spcPts val="0"/>
              </a:spcAft>
              <a:buNone/>
            </a:pPr>
            <a:r>
              <a:rPr lang="en-US" sz="2000" i="1" dirty="0"/>
              <a:t>	</a:t>
            </a:r>
            <a:r>
              <a:rPr lang="en-US" sz="2000" i="1" dirty="0" smtClean="0"/>
              <a:t>This </a:t>
            </a:r>
            <a:r>
              <a:rPr lang="en-US" sz="2000" i="1" dirty="0"/>
              <a:t>will create an array with n' rows </a:t>
            </a:r>
            <a:r>
              <a:rPr lang="en-US" sz="2000" i="1" dirty="0" smtClean="0"/>
              <a:t>and ‘n’ columns</a:t>
            </a:r>
            <a:r>
              <a:rPr lang="en-US" sz="2000" i="1" dirty="0"/>
              <a:t>. </a:t>
            </a:r>
            <a:endParaRPr lang="en-US" sz="2000" i="1" dirty="0" smtClean="0"/>
          </a:p>
          <a:p>
            <a:pPr marL="342900" lvl="2" indent="-342900">
              <a:spcBef>
                <a:spcPts val="1200"/>
              </a:spcBef>
              <a:spcAft>
                <a:spcPts val="0"/>
              </a:spcAft>
            </a:pPr>
            <a:r>
              <a:rPr lang="en-US" sz="2000" dirty="0" smtClean="0"/>
              <a:t>The </a:t>
            </a:r>
            <a:r>
              <a:rPr lang="en-US" sz="2000" dirty="0"/>
              <a:t>default </a:t>
            </a:r>
            <a:r>
              <a:rPr lang="en-US" sz="2000" dirty="0" err="1"/>
              <a:t>datatype</a:t>
            </a:r>
            <a:r>
              <a:rPr lang="en-US" sz="2000" dirty="0"/>
              <a:t> is 'float</a:t>
            </a:r>
            <a:r>
              <a:rPr lang="en-US" sz="2400" dirty="0">
                <a:solidFill>
                  <a:srgbClr val="7030A0"/>
                </a:solidFill>
              </a:rPr>
              <a:t>'</a:t>
            </a:r>
          </a:p>
          <a:p>
            <a:pPr marL="0" lvl="2" indent="0">
              <a:spcBef>
                <a:spcPts val="1200"/>
              </a:spcBef>
              <a:spcAft>
                <a:spcPts val="0"/>
              </a:spcAft>
              <a:buNone/>
            </a:pPr>
            <a:r>
              <a:rPr lang="en-US" sz="2400" dirty="0" smtClean="0">
                <a:solidFill>
                  <a:srgbClr val="7030A0"/>
                </a:solidFill>
              </a:rPr>
              <a:t>Using </a:t>
            </a:r>
            <a:r>
              <a:rPr lang="en-US" sz="2400" dirty="0">
                <a:solidFill>
                  <a:srgbClr val="7030A0"/>
                </a:solidFill>
              </a:rPr>
              <a:t>reshape() </a:t>
            </a:r>
            <a:r>
              <a:rPr lang="en-US" sz="2400" dirty="0" smtClean="0">
                <a:solidFill>
                  <a:srgbClr val="7030A0"/>
                </a:solidFill>
              </a:rPr>
              <a:t>function</a:t>
            </a:r>
          </a:p>
          <a:p>
            <a:pPr marL="342900" lvl="2" indent="-342900">
              <a:spcBef>
                <a:spcPts val="1200"/>
              </a:spcBef>
              <a:spcAft>
                <a:spcPts val="0"/>
              </a:spcAft>
            </a:pPr>
            <a:r>
              <a:rPr lang="en-US" sz="2200" dirty="0"/>
              <a:t>This function is useful to convert a ID array into a multidimensional (2D or 3D) array. The syntax of writing this function is:</a:t>
            </a:r>
          </a:p>
          <a:p>
            <a:pPr marL="868480" lvl="5" indent="0">
              <a:spcBef>
                <a:spcPts val="1200"/>
              </a:spcBef>
              <a:spcAft>
                <a:spcPts val="0"/>
              </a:spcAft>
              <a:buNone/>
            </a:pPr>
            <a:r>
              <a:rPr lang="en-US" sz="2200" i="1" dirty="0"/>
              <a:t>reshape(arrayname, (n, r, c))</a:t>
            </a:r>
          </a:p>
          <a:p>
            <a:pPr marL="868480" lvl="5" indent="0">
              <a:spcBef>
                <a:spcPts val="1200"/>
              </a:spcBef>
              <a:spcAft>
                <a:spcPts val="0"/>
              </a:spcAft>
              <a:buNone/>
            </a:pPr>
            <a:r>
              <a:rPr lang="en-US" sz="2200" i="1" dirty="0"/>
              <a:t>Here, 'arrayname' represents the name of the array whose elements to be converted. 'n' indicates the number of arrays in the resultant array. 'r' , indicates the number of rows and columns, respectively</a:t>
            </a:r>
            <a:r>
              <a:rPr lang="en-US" sz="2200" i="1" dirty="0" smtClean="0"/>
              <a:t>.</a:t>
            </a:r>
          </a:p>
          <a:p>
            <a:pPr marL="0" indent="-548640"/>
            <a:r>
              <a:rPr lang="en-US" sz="2400" i="1" u="sng" dirty="0">
                <a:solidFill>
                  <a:srgbClr val="00B050"/>
                </a:solidFill>
              </a:rPr>
              <a:t>Go to Jupyter notebook for </a:t>
            </a:r>
            <a:r>
              <a:rPr lang="en-US" sz="2400" i="1" u="sng" dirty="0" smtClean="0">
                <a:solidFill>
                  <a:srgbClr val="00B050"/>
                </a:solidFill>
              </a:rPr>
              <a:t>examples</a:t>
            </a:r>
            <a:endParaRPr lang="en-US" sz="2400" i="1" dirty="0" smtClean="0"/>
          </a:p>
          <a:p>
            <a:pPr marL="868480" lvl="5" indent="0">
              <a:spcBef>
                <a:spcPts val="1200"/>
              </a:spcBef>
              <a:spcAft>
                <a:spcPts val="0"/>
              </a:spcAft>
              <a:buNone/>
            </a:pPr>
            <a:endParaRPr lang="en-US" sz="2200" i="1" dirty="0"/>
          </a:p>
          <a:p>
            <a:pPr marL="0" lvl="2" indent="0">
              <a:spcBef>
                <a:spcPts val="1200"/>
              </a:spcBef>
              <a:spcAft>
                <a:spcPts val="0"/>
              </a:spcAft>
              <a:buNone/>
            </a:pPr>
            <a:endParaRPr lang="en-US" sz="2400" dirty="0" smtClean="0">
              <a:solidFill>
                <a:srgbClr val="7030A0"/>
              </a:solidFill>
            </a:endParaRPr>
          </a:p>
          <a:p>
            <a:endParaRPr lang="en-US" dirty="0"/>
          </a:p>
        </p:txBody>
      </p:sp>
    </p:spTree>
    <p:extLst>
      <p:ext uri="{BB962C8B-B14F-4D97-AF65-F5344CB8AC3E}">
        <p14:creationId xmlns:p14="http://schemas.microsoft.com/office/powerpoint/2010/main" val="2623721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800" dirty="0">
                <a:solidFill>
                  <a:srgbClr val="006600"/>
                </a:solidFill>
              </a:rPr>
              <a:t>Indexing in multi-dimensional </a:t>
            </a:r>
            <a:r>
              <a:rPr lang="en-US" sz="3800" dirty="0" smtClean="0">
                <a:solidFill>
                  <a:srgbClr val="006600"/>
                </a:solidFill>
              </a:rPr>
              <a:t>arrays</a:t>
            </a:r>
            <a:endParaRPr lang="en-US" sz="3800" dirty="0"/>
          </a:p>
        </p:txBody>
      </p:sp>
      <p:sp>
        <p:nvSpPr>
          <p:cNvPr id="5" name="Content Placeholder 4"/>
          <p:cNvSpPr>
            <a:spLocks noGrp="1"/>
          </p:cNvSpPr>
          <p:nvPr>
            <p:ph idx="1"/>
          </p:nvPr>
        </p:nvSpPr>
        <p:spPr/>
        <p:txBody>
          <a:bodyPr/>
          <a:lstStyle/>
          <a:p>
            <a:r>
              <a:rPr lang="en-US" dirty="0"/>
              <a:t>Index represents the location </a:t>
            </a:r>
            <a:r>
              <a:rPr lang="en-US" dirty="0" smtClean="0"/>
              <a:t>number. </a:t>
            </a:r>
          </a:p>
          <a:p>
            <a:r>
              <a:rPr lang="en-US" dirty="0" smtClean="0"/>
              <a:t>The individual elements of a 2D array can be accessed by specifying the location number of the row and column of the element</a:t>
            </a:r>
          </a:p>
          <a:p>
            <a:r>
              <a:rPr lang="en-US" dirty="0" smtClean="0"/>
              <a:t>For example:</a:t>
            </a:r>
          </a:p>
          <a:p>
            <a:pPr marL="274320" lvl="1" indent="0">
              <a:buNone/>
            </a:pPr>
            <a:r>
              <a:rPr lang="en-US" dirty="0"/>
              <a:t>a[0][0] # represents 00 row and 00 column element in the array 'a' </a:t>
            </a:r>
          </a:p>
          <a:p>
            <a:pPr marL="274320" lvl="1" indent="0">
              <a:buNone/>
            </a:pPr>
            <a:r>
              <a:rPr lang="en-US" dirty="0"/>
              <a:t>b[1][3] # represents in row and 3rd column </a:t>
            </a:r>
            <a:r>
              <a:rPr lang="en-US" dirty="0" smtClean="0"/>
              <a:t>element </a:t>
            </a:r>
            <a:r>
              <a:rPr lang="en-US" dirty="0"/>
              <a:t>in the array </a:t>
            </a:r>
            <a:r>
              <a:rPr lang="en-US" dirty="0" smtClean="0"/>
              <a:t>'b‘</a:t>
            </a:r>
          </a:p>
          <a:p>
            <a:pPr marL="274320" lvl="1" indent="0">
              <a:buNone/>
            </a:pPr>
            <a:endParaRPr lang="en-US" dirty="0"/>
          </a:p>
          <a:p>
            <a:pPr>
              <a:buClr>
                <a:srgbClr val="D34817">
                  <a:lumMod val="75000"/>
                </a:srgbClr>
              </a:buClr>
            </a:pPr>
            <a:r>
              <a:rPr lang="en-US" sz="2200" i="1" u="sng" dirty="0">
                <a:solidFill>
                  <a:srgbClr val="00B050"/>
                </a:solidFill>
              </a:rPr>
              <a:t>Go to Jupyter notebook for examples</a:t>
            </a:r>
            <a:endParaRPr lang="en-US" sz="2200" i="1" dirty="0">
              <a:solidFill>
                <a:prstClr val="black"/>
              </a:solidFill>
            </a:endParaRPr>
          </a:p>
          <a:p>
            <a:pPr marL="274320" lvl="1" indent="0">
              <a:buNone/>
            </a:pPr>
            <a:endParaRPr lang="en-US" dirty="0" smtClean="0"/>
          </a:p>
          <a:p>
            <a:pPr marL="274320" lvl="1" indent="0">
              <a:buNone/>
            </a:pPr>
            <a:endParaRPr lang="en-US" dirty="0"/>
          </a:p>
        </p:txBody>
      </p:sp>
    </p:spTree>
    <p:extLst>
      <p:ext uri="{BB962C8B-B14F-4D97-AF65-F5344CB8AC3E}">
        <p14:creationId xmlns:p14="http://schemas.microsoft.com/office/powerpoint/2010/main" val="382578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Slicing the multi-dimensional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normAutofit/>
          </a:bodyPr>
          <a:lstStyle/>
          <a:p>
            <a:r>
              <a:rPr lang="en-US" dirty="0"/>
              <a:t>A slice represents a part or piece of the array. </a:t>
            </a:r>
            <a:endParaRPr lang="en-US" dirty="0" smtClean="0"/>
          </a:p>
          <a:p>
            <a:r>
              <a:rPr lang="en-US" dirty="0" smtClean="0"/>
              <a:t>In </a:t>
            </a:r>
            <a:r>
              <a:rPr lang="en-US" dirty="0"/>
              <a:t>the previous sections, we </a:t>
            </a:r>
            <a:r>
              <a:rPr lang="en-US" dirty="0" smtClean="0"/>
              <a:t>already </a:t>
            </a:r>
            <a:r>
              <a:rPr lang="en-US" dirty="0"/>
              <a:t>discussed about slicing in case of single dimensional arrays. </a:t>
            </a:r>
            <a:endParaRPr lang="en-US" dirty="0" smtClean="0"/>
          </a:p>
          <a:p>
            <a:r>
              <a:rPr lang="en-US" dirty="0" smtClean="0"/>
              <a:t>Now</a:t>
            </a:r>
            <a:r>
              <a:rPr lang="en-US" dirty="0"/>
              <a:t>, we will see how to do slicing in case of multi-dimensional arrays, especially in 2D arrays. </a:t>
            </a:r>
            <a:endParaRPr lang="en-US" dirty="0" smtClean="0"/>
          </a:p>
          <a:p>
            <a:r>
              <a:rPr lang="en-US" dirty="0" smtClean="0"/>
              <a:t>The </a:t>
            </a:r>
            <a:r>
              <a:rPr lang="en-US" dirty="0"/>
              <a:t>format of slice operator is:</a:t>
            </a:r>
          </a:p>
          <a:p>
            <a:pPr marL="274320" lvl="1" indent="0">
              <a:buNone/>
            </a:pPr>
            <a:r>
              <a:rPr lang="en-US" sz="2000" i="1" dirty="0" smtClean="0"/>
              <a:t>	arrayname </a:t>
            </a:r>
            <a:r>
              <a:rPr lang="en-US" sz="2000" i="1" dirty="0"/>
              <a:t>[start : stop: </a:t>
            </a:r>
            <a:r>
              <a:rPr lang="en-US" sz="2000" i="1" dirty="0" err="1" smtClean="0"/>
              <a:t>stepsize</a:t>
            </a:r>
            <a:r>
              <a:rPr lang="en-US" sz="2000" i="1" dirty="0"/>
              <a:t>]</a:t>
            </a:r>
          </a:p>
          <a:p>
            <a:r>
              <a:rPr lang="en-US" dirty="0"/>
              <a:t>The default value for 'start' is 0, for 'stop' is n (n is number of elements) and for '</a:t>
            </a:r>
            <a:r>
              <a:rPr lang="en-US" dirty="0" err="1"/>
              <a:t>stepsize</a:t>
            </a:r>
            <a:r>
              <a:rPr lang="en-US" dirty="0"/>
              <a:t>' is 1.</a:t>
            </a:r>
            <a:endParaRPr lang="en-US" dirty="0" smtClean="0"/>
          </a:p>
          <a:p>
            <a:endParaRPr lang="en-US" dirty="0"/>
          </a:p>
        </p:txBody>
      </p:sp>
    </p:spTree>
    <p:extLst>
      <p:ext uri="{BB962C8B-B14F-4D97-AF65-F5344CB8AC3E}">
        <p14:creationId xmlns:p14="http://schemas.microsoft.com/office/powerpoint/2010/main" val="1962768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197735"/>
            <a:ext cx="10058400" cy="4974465"/>
          </a:xfrm>
        </p:spPr>
        <p:txBody>
          <a:bodyPr/>
          <a:lstStyle/>
          <a:p>
            <a:r>
              <a:rPr lang="en-US" dirty="0" smtClean="0"/>
              <a:t>Any of the following statement displays entire 2D array</a:t>
            </a:r>
          </a:p>
          <a:p>
            <a:pPr marL="548640" lvl="2" indent="0">
              <a:buNone/>
            </a:pPr>
            <a:r>
              <a:rPr lang="en-US" sz="2000" dirty="0" smtClean="0"/>
              <a:t>a[ :  ,  :  ]</a:t>
            </a:r>
          </a:p>
          <a:p>
            <a:pPr marL="548640" lvl="2" indent="0">
              <a:buNone/>
            </a:pPr>
            <a:r>
              <a:rPr lang="en-US" sz="2000" dirty="0" smtClean="0"/>
              <a:t>a[ : ]</a:t>
            </a:r>
          </a:p>
          <a:p>
            <a:pPr marL="548640" lvl="2" indent="0">
              <a:buNone/>
            </a:pPr>
            <a:r>
              <a:rPr lang="en-US" sz="2000" dirty="0" smtClean="0"/>
              <a:t>a[ :  : ]</a:t>
            </a:r>
          </a:p>
          <a:p>
            <a:endParaRPr lang="en-US" dirty="0"/>
          </a:p>
          <a:p>
            <a:endParaRPr lang="en-US" dirty="0" smtClean="0"/>
          </a:p>
          <a:p>
            <a:r>
              <a:rPr lang="en-US" i="1" u="sng" dirty="0">
                <a:solidFill>
                  <a:srgbClr val="00B050"/>
                </a:solidFill>
              </a:rPr>
              <a:t>Go to Jupyter notebook for examples</a:t>
            </a:r>
            <a:endParaRPr lang="en-US" dirty="0"/>
          </a:p>
          <a:p>
            <a:endParaRPr lang="en-US" dirty="0"/>
          </a:p>
        </p:txBody>
      </p:sp>
    </p:spTree>
    <p:extLst>
      <p:ext uri="{BB962C8B-B14F-4D97-AF65-F5344CB8AC3E}">
        <p14:creationId xmlns:p14="http://schemas.microsoft.com/office/powerpoint/2010/main" val="9367205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Matrices in </a:t>
            </a:r>
            <a:r>
              <a:rPr lang="en-US" sz="3800" dirty="0" smtClean="0">
                <a:solidFill>
                  <a:srgbClr val="006600"/>
                </a:solidFill>
              </a:rPr>
              <a:t>numpy</a:t>
            </a:r>
            <a:endParaRPr lang="en-US" sz="3800" dirty="0"/>
          </a:p>
        </p:txBody>
      </p:sp>
      <p:sp>
        <p:nvSpPr>
          <p:cNvPr id="3" name="Content Placeholder 2"/>
          <p:cNvSpPr>
            <a:spLocks noGrp="1"/>
          </p:cNvSpPr>
          <p:nvPr>
            <p:ph idx="1"/>
          </p:nvPr>
        </p:nvSpPr>
        <p:spPr>
          <a:xfrm>
            <a:off x="1069848" y="2093976"/>
            <a:ext cx="10058400" cy="4078224"/>
          </a:xfrm>
        </p:spPr>
        <p:txBody>
          <a:bodyPr>
            <a:normAutofit fontScale="92500" lnSpcReduction="10000"/>
          </a:bodyPr>
          <a:lstStyle/>
          <a:p>
            <a:r>
              <a:rPr lang="en-US" dirty="0"/>
              <a:t>In Mathematics, a matrix represents a rectangular array of elements arranged in rows and columns</a:t>
            </a:r>
            <a:r>
              <a:rPr lang="en-US" dirty="0" smtClean="0"/>
              <a:t>.</a:t>
            </a:r>
          </a:p>
          <a:p>
            <a:r>
              <a:rPr lang="en-US" dirty="0" smtClean="0"/>
              <a:t> </a:t>
            </a:r>
            <a:r>
              <a:rPr lang="en-US" dirty="0"/>
              <a:t>It means elements are available in a matrix in the form of several rows and columns. </a:t>
            </a:r>
            <a:endParaRPr lang="en-US" dirty="0" smtClean="0"/>
          </a:p>
          <a:p>
            <a:r>
              <a:rPr lang="en-US" dirty="0" smtClean="0"/>
              <a:t>If </a:t>
            </a:r>
            <a:r>
              <a:rPr lang="en-US" dirty="0"/>
              <a:t>a matrix has only 1 row, it is called a </a:t>
            </a:r>
            <a:r>
              <a:rPr lang="en-US" dirty="0">
                <a:solidFill>
                  <a:srgbClr val="0070C0"/>
                </a:solidFill>
              </a:rPr>
              <a:t>'row matrix'. </a:t>
            </a:r>
            <a:r>
              <a:rPr lang="en-US" dirty="0"/>
              <a:t>If a matrix has only 1 column, then it is called a </a:t>
            </a:r>
            <a:r>
              <a:rPr lang="en-US" dirty="0">
                <a:solidFill>
                  <a:srgbClr val="0070C0"/>
                </a:solidFill>
              </a:rPr>
              <a:t>'column matrix'. </a:t>
            </a:r>
            <a:endParaRPr lang="en-US" dirty="0" smtClean="0">
              <a:solidFill>
                <a:srgbClr val="0070C0"/>
              </a:solidFill>
            </a:endParaRPr>
          </a:p>
          <a:p>
            <a:r>
              <a:rPr lang="en-US" dirty="0" smtClean="0"/>
              <a:t>We </a:t>
            </a:r>
            <a:r>
              <a:rPr lang="en-US" dirty="0"/>
              <a:t>can understand that the row matrix and column matrices are nothing but 1D arrays.</a:t>
            </a:r>
          </a:p>
          <a:p>
            <a:r>
              <a:rPr lang="en-US" dirty="0"/>
              <a:t>When a matrix has more than 1 row and more than 1 column, it is called m x n matrix where </a:t>
            </a:r>
            <a:r>
              <a:rPr lang="en-US" dirty="0" smtClean="0"/>
              <a:t>it </a:t>
            </a:r>
            <a:r>
              <a:rPr lang="en-US" dirty="0"/>
              <a:t>represents the rows and n represents the columns. </a:t>
            </a:r>
            <a:endParaRPr lang="en-US" dirty="0" smtClean="0"/>
          </a:p>
          <a:p>
            <a:r>
              <a:rPr lang="en-US" dirty="0" smtClean="0"/>
              <a:t>Thus</a:t>
            </a:r>
            <a:r>
              <a:rPr lang="en-US" dirty="0"/>
              <a:t>, a 2 x 3 matrix , contains 2 rows and 3 columns. We can show these matrices using numpy </a:t>
            </a:r>
            <a:r>
              <a:rPr lang="en-US" dirty="0" smtClean="0"/>
              <a:t>2D </a:t>
            </a:r>
            <a:r>
              <a:rPr lang="en-US" dirty="0"/>
              <a:t>arrays. </a:t>
            </a:r>
            <a:endParaRPr lang="en-US" dirty="0" smtClean="0"/>
          </a:p>
          <a:p>
            <a:r>
              <a:rPr lang="en-US" dirty="0" smtClean="0"/>
              <a:t>To </a:t>
            </a:r>
            <a:r>
              <a:rPr lang="en-US" dirty="0"/>
              <a:t>work with matrices, </a:t>
            </a:r>
            <a:r>
              <a:rPr lang="en-US" dirty="0">
                <a:solidFill>
                  <a:srgbClr val="0070C0"/>
                </a:solidFill>
              </a:rPr>
              <a:t>numpy provides </a:t>
            </a:r>
            <a:r>
              <a:rPr lang="en-US" dirty="0"/>
              <a:t>a special object called </a:t>
            </a:r>
            <a:r>
              <a:rPr lang="en-US" i="1" dirty="0">
                <a:solidFill>
                  <a:srgbClr val="0070C0"/>
                </a:solidFill>
              </a:rPr>
              <a:t>matrix</a:t>
            </a:r>
            <a:r>
              <a:rPr lang="en-US" i="1" dirty="0"/>
              <a:t>. </a:t>
            </a:r>
            <a:r>
              <a:rPr lang="en-US" dirty="0"/>
              <a:t>In numpy, a matrix is a specialized 2D array that retains its 2D nature through operations.</a:t>
            </a:r>
          </a:p>
          <a:p>
            <a:endParaRPr lang="en-US" dirty="0"/>
          </a:p>
        </p:txBody>
      </p:sp>
    </p:spTree>
    <p:extLst>
      <p:ext uri="{BB962C8B-B14F-4D97-AF65-F5344CB8AC3E}">
        <p14:creationId xmlns:p14="http://schemas.microsoft.com/office/powerpoint/2010/main" val="11849513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682581"/>
            <a:ext cx="10058400" cy="5489620"/>
          </a:xfrm>
        </p:spPr>
        <p:txBody>
          <a:bodyPr/>
          <a:lstStyle/>
          <a:p>
            <a:r>
              <a:rPr lang="en-US" i="1" dirty="0"/>
              <a:t>we </a:t>
            </a:r>
            <a:r>
              <a:rPr lang="en-US" dirty="0"/>
              <a:t>can create numpy matrices using the following syntax:</a:t>
            </a:r>
          </a:p>
          <a:p>
            <a:pPr marL="274320" lvl="1" indent="0">
              <a:buNone/>
            </a:pPr>
            <a:r>
              <a:rPr lang="en-US" dirty="0" smtClean="0"/>
              <a:t>	matrix-name </a:t>
            </a:r>
            <a:r>
              <a:rPr lang="en-US" dirty="0"/>
              <a:t>= </a:t>
            </a:r>
            <a:r>
              <a:rPr lang="en-US" dirty="0" smtClean="0"/>
              <a:t>matrix(2D </a:t>
            </a:r>
            <a:r>
              <a:rPr lang="en-US" dirty="0"/>
              <a:t>array or string</a:t>
            </a:r>
            <a:r>
              <a:rPr lang="en-US" dirty="0" smtClean="0"/>
              <a:t>)</a:t>
            </a:r>
          </a:p>
          <a:p>
            <a:r>
              <a:rPr lang="en-US" dirty="0"/>
              <a:t>It means, the matrix object receives a 2D array or a string that contains elements which can be converted into a matrix. </a:t>
            </a:r>
            <a:endParaRPr lang="en-US" dirty="0" smtClean="0"/>
          </a:p>
          <a:p>
            <a:r>
              <a:rPr lang="en-US" dirty="0" smtClean="0"/>
              <a:t>For example</a:t>
            </a:r>
          </a:p>
          <a:p>
            <a:endParaRPr lang="en-US" dirty="0"/>
          </a:p>
          <a:p>
            <a:endParaRPr lang="en-US" dirty="0"/>
          </a:p>
        </p:txBody>
      </p:sp>
      <p:pic>
        <p:nvPicPr>
          <p:cNvPr id="4" name="Picture 3"/>
          <p:cNvPicPr>
            <a:picLocks noChangeAspect="1"/>
          </p:cNvPicPr>
          <p:nvPr/>
        </p:nvPicPr>
        <p:blipFill rotWithShape="1">
          <a:blip r:embed="rId2"/>
          <a:srcRect l="11166" t="8054" r="33997" b="14656"/>
          <a:stretch/>
        </p:blipFill>
        <p:spPr>
          <a:xfrm>
            <a:off x="2975020" y="2228046"/>
            <a:ext cx="5691632" cy="4510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7137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094704"/>
            <a:ext cx="10058400" cy="5077496"/>
          </a:xfrm>
        </p:spPr>
        <p:txBody>
          <a:bodyPr/>
          <a:lstStyle/>
          <a:p>
            <a:r>
              <a:rPr lang="en-US" dirty="0" smtClean="0"/>
              <a:t>You will get information about array</a:t>
            </a:r>
          </a:p>
          <a:p>
            <a:endParaRPr lang="en-US" dirty="0"/>
          </a:p>
        </p:txBody>
      </p:sp>
      <p:pic>
        <p:nvPicPr>
          <p:cNvPr id="4" name="Picture 3"/>
          <p:cNvPicPr>
            <a:picLocks noChangeAspect="1"/>
          </p:cNvPicPr>
          <p:nvPr/>
        </p:nvPicPr>
        <p:blipFill rotWithShape="1">
          <a:blip r:embed="rId2"/>
          <a:srcRect l="9780" t="17209" r="22515" b="11488"/>
          <a:stretch/>
        </p:blipFill>
        <p:spPr>
          <a:xfrm>
            <a:off x="1622738" y="1658408"/>
            <a:ext cx="7225047" cy="4277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27507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004552"/>
            <a:ext cx="10058400" cy="5167648"/>
          </a:xfrm>
        </p:spPr>
        <p:txBody>
          <a:bodyPr/>
          <a:lstStyle/>
          <a:p>
            <a:pPr marL="0" indent="0">
              <a:buNone/>
            </a:pPr>
            <a:r>
              <a:rPr lang="en-US" sz="2400" dirty="0">
                <a:solidFill>
                  <a:srgbClr val="006600"/>
                </a:solidFill>
              </a:rPr>
              <a:t>Getting Diagonal elements of a </a:t>
            </a:r>
            <a:r>
              <a:rPr lang="en-US" sz="2400" dirty="0" smtClean="0">
                <a:solidFill>
                  <a:srgbClr val="006600"/>
                </a:solidFill>
              </a:rPr>
              <a:t>Matrix</a:t>
            </a:r>
            <a:endParaRPr lang="en-US" sz="2400" dirty="0" smtClean="0"/>
          </a:p>
          <a:p>
            <a:r>
              <a:rPr lang="en-US" dirty="0" smtClean="0"/>
              <a:t>To </a:t>
            </a:r>
            <a:r>
              <a:rPr lang="en-US" dirty="0"/>
              <a:t>retrieve the diagonal elements of a matrix, we can use diagonal() function as: </a:t>
            </a:r>
            <a:endParaRPr lang="en-US" dirty="0" smtClean="0"/>
          </a:p>
          <a:p>
            <a:pPr marL="274320" lvl="1" indent="0">
              <a:buNone/>
            </a:pPr>
            <a:r>
              <a:rPr lang="en-US" dirty="0"/>
              <a:t>	</a:t>
            </a:r>
            <a:r>
              <a:rPr lang="en-US" sz="2000" i="1" dirty="0" smtClean="0"/>
              <a:t>a </a:t>
            </a:r>
            <a:r>
              <a:rPr lang="en-US" sz="2000" i="1" dirty="0"/>
              <a:t>= </a:t>
            </a:r>
            <a:r>
              <a:rPr lang="en-US" sz="2000" i="1" dirty="0" smtClean="0"/>
              <a:t>diagonal(matrix</a:t>
            </a:r>
            <a:r>
              <a:rPr lang="en-US" sz="2000" i="1" dirty="0"/>
              <a:t>)</a:t>
            </a:r>
          </a:p>
          <a:p>
            <a:r>
              <a:rPr lang="en-US" dirty="0"/>
              <a:t>The </a:t>
            </a:r>
            <a:r>
              <a:rPr lang="en-US" dirty="0" smtClean="0"/>
              <a:t>diagonal </a:t>
            </a:r>
            <a:r>
              <a:rPr lang="en-US" dirty="0"/>
              <a:t>function returns a 1D array that contains diagonal elements of the original matrix</a:t>
            </a:r>
            <a:r>
              <a:rPr lang="en-US" dirty="0" smtClean="0"/>
              <a:t>.</a:t>
            </a:r>
          </a:p>
          <a:p>
            <a:pPr marL="0" indent="0">
              <a:buNone/>
            </a:pPr>
            <a:endParaRPr lang="en-US" sz="1200" dirty="0" smtClean="0"/>
          </a:p>
          <a:p>
            <a:pPr marL="0" indent="0">
              <a:buNone/>
            </a:pPr>
            <a:r>
              <a:rPr lang="en-US" sz="2400" dirty="0">
                <a:solidFill>
                  <a:srgbClr val="006600"/>
                </a:solidFill>
              </a:rPr>
              <a:t>Finding maximum and minimum </a:t>
            </a:r>
            <a:r>
              <a:rPr lang="en-US" sz="2400" dirty="0" smtClean="0">
                <a:solidFill>
                  <a:srgbClr val="006600"/>
                </a:solidFill>
              </a:rPr>
              <a:t>elements</a:t>
            </a:r>
          </a:p>
          <a:p>
            <a:r>
              <a:rPr lang="en-US" dirty="0"/>
              <a:t>To know the maximum element, we can use max() method and to know the minimum element, we can use min() methods</a:t>
            </a:r>
            <a:r>
              <a:rPr lang="en-US" dirty="0" smtClean="0"/>
              <a:t>.</a:t>
            </a:r>
          </a:p>
          <a:p>
            <a:endParaRPr lang="en-US" sz="1200" dirty="0"/>
          </a:p>
          <a:p>
            <a:r>
              <a:rPr lang="en-US" sz="2400" dirty="0">
                <a:solidFill>
                  <a:srgbClr val="006600"/>
                </a:solidFill>
              </a:rPr>
              <a:t>Finding sum and average of elements</a:t>
            </a:r>
          </a:p>
          <a:p>
            <a:r>
              <a:rPr lang="en-US" dirty="0"/>
              <a:t>To find sum of all the elements in the matrix, we can use </a:t>
            </a:r>
            <a:r>
              <a:rPr lang="en-US" dirty="0" smtClean="0"/>
              <a:t>sum() method </a:t>
            </a:r>
            <a:r>
              <a:rPr lang="en-US" dirty="0"/>
              <a:t>and to find</a:t>
            </a:r>
            <a:r>
              <a:rPr lang="en-US" b="1" dirty="0"/>
              <a:t> </a:t>
            </a:r>
            <a:r>
              <a:rPr lang="en-US" dirty="0"/>
              <a:t>average, we can use mean() method.</a:t>
            </a:r>
            <a:endParaRPr lang="en-US" dirty="0" smtClean="0"/>
          </a:p>
          <a:p>
            <a:endParaRPr lang="en-US" dirty="0"/>
          </a:p>
          <a:p>
            <a:endParaRPr lang="en-US" dirty="0"/>
          </a:p>
        </p:txBody>
      </p:sp>
    </p:spTree>
    <p:extLst>
      <p:ext uri="{BB962C8B-B14F-4D97-AF65-F5344CB8AC3E}">
        <p14:creationId xmlns:p14="http://schemas.microsoft.com/office/powerpoint/2010/main" val="18979187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940158"/>
            <a:ext cx="10058400" cy="5232042"/>
          </a:xfrm>
        </p:spPr>
        <p:txBody>
          <a:bodyPr>
            <a:normAutofit fontScale="92500" lnSpcReduction="10000"/>
          </a:bodyPr>
          <a:lstStyle/>
          <a:p>
            <a:pPr marL="0" indent="0">
              <a:buNone/>
            </a:pPr>
            <a:r>
              <a:rPr lang="en-US" sz="2600" dirty="0" smtClean="0">
                <a:solidFill>
                  <a:srgbClr val="006600"/>
                </a:solidFill>
              </a:rPr>
              <a:t>Product of elements</a:t>
            </a:r>
          </a:p>
          <a:p>
            <a:r>
              <a:rPr lang="en-US" dirty="0"/>
              <a:t>It is possible to know the products of elements in a matrix. For this purpose, numpy provides prod() method. </a:t>
            </a:r>
            <a:endParaRPr lang="en-US" dirty="0" smtClean="0"/>
          </a:p>
          <a:p>
            <a:r>
              <a:rPr lang="en-US" dirty="0" smtClean="0"/>
              <a:t>For </a:t>
            </a:r>
            <a:r>
              <a:rPr lang="en-US" dirty="0"/>
              <a:t>example, prod(0) returns a matrix that contains the products of elements in each column of the original matrix. </a:t>
            </a:r>
            <a:endParaRPr lang="en-US" dirty="0" smtClean="0"/>
          </a:p>
          <a:p>
            <a:r>
              <a:rPr lang="en-US" dirty="0" smtClean="0"/>
              <a:t>prod(1) </a:t>
            </a:r>
            <a:r>
              <a:rPr lang="en-US" dirty="0"/>
              <a:t>returns a matrix that contains products of elements in each row</a:t>
            </a:r>
            <a:r>
              <a:rPr lang="en-US" dirty="0" smtClean="0"/>
              <a:t>.</a:t>
            </a:r>
          </a:p>
          <a:p>
            <a:endParaRPr lang="en-US" sz="400" dirty="0">
              <a:solidFill>
                <a:srgbClr val="006600"/>
              </a:solidFill>
            </a:endParaRPr>
          </a:p>
          <a:p>
            <a:pPr marL="0" indent="0">
              <a:buNone/>
            </a:pPr>
            <a:r>
              <a:rPr lang="en-US" sz="2600" dirty="0">
                <a:solidFill>
                  <a:srgbClr val="006600"/>
                </a:solidFill>
              </a:rPr>
              <a:t>Sorting the </a:t>
            </a:r>
            <a:r>
              <a:rPr lang="en-US" sz="2600" dirty="0" smtClean="0">
                <a:solidFill>
                  <a:srgbClr val="006600"/>
                </a:solidFill>
              </a:rPr>
              <a:t>matrix</a:t>
            </a:r>
          </a:p>
          <a:p>
            <a:r>
              <a:rPr lang="en-US" dirty="0"/>
              <a:t>numpy provides sort() function that sorts the matrix elements into ascending order. See the syntax of this function:</a:t>
            </a:r>
          </a:p>
          <a:p>
            <a:pPr marL="0" indent="0">
              <a:buNone/>
            </a:pPr>
            <a:r>
              <a:rPr lang="en-US" dirty="0" smtClean="0"/>
              <a:t>	</a:t>
            </a:r>
            <a:r>
              <a:rPr lang="en-US" i="1" dirty="0" smtClean="0"/>
              <a:t>sort(</a:t>
            </a:r>
            <a:r>
              <a:rPr lang="en-US" i="1" dirty="0" err="1" smtClean="0"/>
              <a:t>matrix_name</a:t>
            </a:r>
            <a:r>
              <a:rPr lang="en-US" i="1" dirty="0" smtClean="0"/>
              <a:t>, </a:t>
            </a:r>
            <a:r>
              <a:rPr lang="en-US" i="1" dirty="0"/>
              <a:t>axis)</a:t>
            </a:r>
          </a:p>
          <a:p>
            <a:r>
              <a:rPr lang="en-US" dirty="0"/>
              <a:t>I</a:t>
            </a:r>
            <a:r>
              <a:rPr lang="en-US" dirty="0" smtClean="0"/>
              <a:t>f </a:t>
            </a:r>
            <a:r>
              <a:rPr lang="en-US" dirty="0"/>
              <a:t>we use, axis=l, it sorts the elements in each row into ascending order. </a:t>
            </a:r>
            <a:endParaRPr lang="en-US" dirty="0" smtClean="0"/>
          </a:p>
          <a:p>
            <a:r>
              <a:rPr lang="en-US" dirty="0" smtClean="0"/>
              <a:t>If </a:t>
            </a:r>
            <a:r>
              <a:rPr lang="en-US" dirty="0"/>
              <a:t>we use, axis=0, then it sorts the elements in each column into ascending order</a:t>
            </a:r>
            <a:r>
              <a:rPr lang="en-US" dirty="0" smtClean="0"/>
              <a:t>.</a:t>
            </a:r>
          </a:p>
          <a:p>
            <a:r>
              <a:rPr lang="en-US" dirty="0" smtClean="0"/>
              <a:t> </a:t>
            </a:r>
            <a:r>
              <a:rPr lang="en-US" dirty="0"/>
              <a:t>The default value of axis is 1. It means, if we do not mention 'axis', then its value will be taken as 1</a:t>
            </a:r>
            <a:endParaRPr lang="en-US" dirty="0" smtClean="0">
              <a:solidFill>
                <a:srgbClr val="006600"/>
              </a:solidFill>
            </a:endParaRPr>
          </a:p>
          <a:p>
            <a:endParaRPr lang="en-US" dirty="0"/>
          </a:p>
        </p:txBody>
      </p:sp>
    </p:spTree>
    <p:extLst>
      <p:ext uri="{BB962C8B-B14F-4D97-AF65-F5344CB8AC3E}">
        <p14:creationId xmlns:p14="http://schemas.microsoft.com/office/powerpoint/2010/main" val="483915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888642"/>
            <a:ext cx="10058400" cy="5283558"/>
          </a:xfrm>
        </p:spPr>
        <p:txBody>
          <a:bodyPr/>
          <a:lstStyle/>
          <a:p>
            <a:pPr marL="0" indent="0">
              <a:buNone/>
            </a:pPr>
            <a:r>
              <a:rPr lang="en-US" sz="2400" dirty="0" smtClean="0">
                <a:solidFill>
                  <a:srgbClr val="006600"/>
                </a:solidFill>
              </a:rPr>
              <a:t>Transpose </a:t>
            </a:r>
            <a:r>
              <a:rPr lang="en-US" sz="2400" dirty="0">
                <a:solidFill>
                  <a:srgbClr val="006600"/>
                </a:solidFill>
              </a:rPr>
              <a:t>of a </a:t>
            </a:r>
            <a:r>
              <a:rPr lang="en-US" sz="2400" dirty="0" smtClean="0">
                <a:solidFill>
                  <a:srgbClr val="006600"/>
                </a:solidFill>
              </a:rPr>
              <a:t>matrix</a:t>
            </a:r>
          </a:p>
          <a:p>
            <a:r>
              <a:rPr lang="en-US" dirty="0"/>
              <a:t>Rewriting matrix rows into columns and vice versa is called 'transpose'. Thus, the rows in the original matrix will become columns in the transpose matrix and the columns in the original matrix will become rows in the transpose matrix. It means if the original matrix has m x n size, the transpose matrix will have n x m size. To find the </a:t>
            </a:r>
            <a:r>
              <a:rPr lang="en-US" dirty="0" smtClean="0"/>
              <a:t>transpose </a:t>
            </a:r>
          </a:p>
          <a:p>
            <a:r>
              <a:rPr lang="en-US" dirty="0" smtClean="0"/>
              <a:t>we can </a:t>
            </a:r>
            <a:r>
              <a:rPr lang="en-US" dirty="0"/>
              <a:t>use transpose() and </a:t>
            </a:r>
            <a:r>
              <a:rPr lang="en-US" dirty="0" err="1" smtClean="0"/>
              <a:t>getT</a:t>
            </a:r>
            <a:r>
              <a:rPr lang="en-US" dirty="0" smtClean="0"/>
              <a:t>() </a:t>
            </a:r>
            <a:r>
              <a:rPr lang="en-US" dirty="0"/>
              <a:t>methods in numpy</a:t>
            </a:r>
            <a:r>
              <a:rPr lang="en-US" dirty="0" smtClean="0"/>
              <a:t>.</a:t>
            </a:r>
          </a:p>
          <a:p>
            <a:endParaRPr lang="en-US" dirty="0">
              <a:solidFill>
                <a:srgbClr val="006600"/>
              </a:solidFill>
            </a:endParaRPr>
          </a:p>
          <a:p>
            <a:pPr marL="0" indent="0">
              <a:buNone/>
            </a:pPr>
            <a:r>
              <a:rPr lang="en-US" sz="2400" dirty="0" smtClean="0">
                <a:solidFill>
                  <a:srgbClr val="006600"/>
                </a:solidFill>
              </a:rPr>
              <a:t>Matrix </a:t>
            </a:r>
            <a:r>
              <a:rPr lang="en-US" sz="2400" dirty="0">
                <a:solidFill>
                  <a:srgbClr val="006600"/>
                </a:solidFill>
              </a:rPr>
              <a:t>addition and </a:t>
            </a:r>
            <a:r>
              <a:rPr lang="en-US" sz="2400" dirty="0" smtClean="0">
                <a:solidFill>
                  <a:srgbClr val="006600"/>
                </a:solidFill>
              </a:rPr>
              <a:t>multiplication</a:t>
            </a:r>
          </a:p>
          <a:p>
            <a:r>
              <a:rPr lang="en-US" dirty="0"/>
              <a:t>We can use arithmetic operators like +, - and / to perform addition, subtraction and division operations on 2 </a:t>
            </a:r>
            <a:r>
              <a:rPr lang="en-US" dirty="0" smtClean="0"/>
              <a:t>matrices</a:t>
            </a:r>
          </a:p>
          <a:p>
            <a:endParaRPr lang="en-US" dirty="0">
              <a:solidFill>
                <a:srgbClr val="006600"/>
              </a:solidFill>
            </a:endParaRPr>
          </a:p>
          <a:p>
            <a:r>
              <a:rPr lang="en-US" sz="2400" i="1" u="sng" dirty="0">
                <a:solidFill>
                  <a:srgbClr val="00B050"/>
                </a:solidFill>
              </a:rPr>
              <a:t>Go to Jupyter notebook for </a:t>
            </a:r>
            <a:r>
              <a:rPr lang="en-US" sz="2400" i="1" u="sng" dirty="0" smtClean="0">
                <a:solidFill>
                  <a:srgbClr val="00B050"/>
                </a:solidFill>
              </a:rPr>
              <a:t>examples</a:t>
            </a:r>
            <a:endParaRPr lang="en-US" sz="2400" dirty="0">
              <a:solidFill>
                <a:srgbClr val="006600"/>
              </a:solidFill>
            </a:endParaRPr>
          </a:p>
          <a:p>
            <a:pPr marL="0" indent="0">
              <a:buNone/>
            </a:pPr>
            <a:endParaRPr lang="en-US" dirty="0">
              <a:solidFill>
                <a:srgbClr val="006600"/>
              </a:solidFill>
            </a:endParaRPr>
          </a:p>
          <a:p>
            <a:endParaRPr lang="en-US" dirty="0"/>
          </a:p>
        </p:txBody>
      </p:sp>
    </p:spTree>
    <p:extLst>
      <p:ext uri="{BB962C8B-B14F-4D97-AF65-F5344CB8AC3E}">
        <p14:creationId xmlns:p14="http://schemas.microsoft.com/office/powerpoint/2010/main" val="1033731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Random </a:t>
            </a:r>
            <a:r>
              <a:rPr lang="en-US" sz="3800" dirty="0" smtClean="0">
                <a:solidFill>
                  <a:srgbClr val="006600"/>
                </a:solidFill>
              </a:rPr>
              <a:t>numbers</a:t>
            </a:r>
            <a:endParaRPr lang="en-US" sz="3800" dirty="0"/>
          </a:p>
        </p:txBody>
      </p:sp>
      <p:sp>
        <p:nvSpPr>
          <p:cNvPr id="3" name="Content Placeholder 2"/>
          <p:cNvSpPr>
            <a:spLocks noGrp="1"/>
          </p:cNvSpPr>
          <p:nvPr>
            <p:ph idx="1"/>
          </p:nvPr>
        </p:nvSpPr>
        <p:spPr/>
        <p:txBody>
          <a:bodyPr/>
          <a:lstStyle/>
          <a:p>
            <a:r>
              <a:rPr lang="en-US" dirty="0"/>
              <a:t>A random number is a number that cannot be guessed by anyone. </a:t>
            </a:r>
            <a:endParaRPr lang="en-US" dirty="0" smtClean="0"/>
          </a:p>
          <a:p>
            <a:r>
              <a:rPr lang="en-US" dirty="0" smtClean="0"/>
              <a:t>When </a:t>
            </a:r>
            <a:r>
              <a:rPr lang="en-US" dirty="0"/>
              <a:t>a random number is generated, we do not know which number we are going to get. </a:t>
            </a:r>
            <a:endParaRPr lang="en-US" dirty="0" smtClean="0"/>
          </a:p>
          <a:p>
            <a:r>
              <a:rPr lang="en-US" dirty="0" smtClean="0">
                <a:solidFill>
                  <a:srgbClr val="7030A0"/>
                </a:solidFill>
              </a:rPr>
              <a:t>numpy </a:t>
            </a:r>
            <a:r>
              <a:rPr lang="en-US" dirty="0">
                <a:solidFill>
                  <a:srgbClr val="7030A0"/>
                </a:solidFill>
              </a:rPr>
              <a:t>has a sub module called random </a:t>
            </a:r>
            <a:r>
              <a:rPr lang="en-US" dirty="0"/>
              <a:t>that is equipped with the rand() function that is useful to create random numbers. </a:t>
            </a:r>
            <a:endParaRPr lang="en-US" dirty="0" smtClean="0"/>
          </a:p>
          <a:p>
            <a:r>
              <a:rPr lang="en-US" dirty="0" smtClean="0"/>
              <a:t>To </a:t>
            </a:r>
            <a:r>
              <a:rPr lang="en-US" dirty="0"/>
              <a:t>call this function, we should use: </a:t>
            </a:r>
            <a:r>
              <a:rPr lang="en-US" dirty="0" err="1"/>
              <a:t>random.rand</a:t>
            </a:r>
            <a:r>
              <a:rPr lang="en-US" dirty="0"/>
              <a:t>() since it belongs to the 'random' sub module</a:t>
            </a:r>
            <a:r>
              <a:rPr lang="en-US" dirty="0" smtClean="0"/>
              <a:t>.</a:t>
            </a:r>
          </a:p>
          <a:p>
            <a:r>
              <a:rPr lang="en-US" dirty="0"/>
              <a:t>When we simply call the rand() function, it will generate a random number between 0.0 and </a:t>
            </a:r>
            <a:r>
              <a:rPr lang="en-US" dirty="0" smtClean="0"/>
              <a:t>1.0</a:t>
            </a:r>
          </a:p>
          <a:p>
            <a:r>
              <a:rPr lang="en-US" i="1" u="sng">
                <a:solidFill>
                  <a:srgbClr val="00B050"/>
                </a:solidFill>
              </a:rPr>
              <a:t>Go to Jupyter notebook for </a:t>
            </a:r>
            <a:r>
              <a:rPr lang="en-US" i="1" u="sng" smtClean="0">
                <a:solidFill>
                  <a:srgbClr val="00B050"/>
                </a:solidFill>
              </a:rPr>
              <a:t>examples</a:t>
            </a:r>
            <a:endParaRPr lang="en-US" dirty="0"/>
          </a:p>
          <a:p>
            <a:endParaRPr lang="en-US" dirty="0"/>
          </a:p>
        </p:txBody>
      </p:sp>
    </p:spTree>
    <p:extLst>
      <p:ext uri="{BB962C8B-B14F-4D97-AF65-F5344CB8AC3E}">
        <p14:creationId xmlns:p14="http://schemas.microsoft.com/office/powerpoint/2010/main" val="263353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Advantages of </a:t>
            </a:r>
            <a:r>
              <a:rPr lang="en-US" sz="3800" dirty="0" smtClean="0">
                <a:solidFill>
                  <a:srgbClr val="006600"/>
                </a:solidFill>
              </a:rPr>
              <a:t>arrays</a:t>
            </a:r>
            <a:endParaRPr lang="en-US" sz="3800" dirty="0"/>
          </a:p>
        </p:txBody>
      </p:sp>
      <p:sp>
        <p:nvSpPr>
          <p:cNvPr id="3" name="Content Placeholder 2"/>
          <p:cNvSpPr>
            <a:spLocks noGrp="1"/>
          </p:cNvSpPr>
          <p:nvPr>
            <p:ph idx="1"/>
          </p:nvPr>
        </p:nvSpPr>
        <p:spPr/>
        <p:txBody>
          <a:bodyPr/>
          <a:lstStyle/>
          <a:p>
            <a:r>
              <a:rPr lang="en-US" dirty="0" smtClean="0"/>
              <a:t>Arrays are similar to list. The main difference is that arrays can store only one type of elements, where as list can store different types of elements</a:t>
            </a:r>
          </a:p>
          <a:p>
            <a:r>
              <a:rPr lang="en-US" dirty="0" smtClean="0"/>
              <a:t>The size of the array is not fixed in python</a:t>
            </a:r>
          </a:p>
          <a:p>
            <a:r>
              <a:rPr lang="en-US" dirty="0" smtClean="0"/>
              <a:t>Array can grow and shrink in memory dynamically</a:t>
            </a:r>
          </a:p>
          <a:p>
            <a:r>
              <a:rPr lang="en-US" dirty="0" smtClean="0"/>
              <a:t>Arrays are useful to handle a collection of elements like a group of numbers of characters </a:t>
            </a:r>
          </a:p>
          <a:p>
            <a:r>
              <a:rPr lang="en-US" dirty="0" smtClean="0"/>
              <a:t>Methods that are useful to process the elements of any array are available in ‘array’ module</a:t>
            </a:r>
          </a:p>
          <a:p>
            <a:endParaRPr lang="en-US" dirty="0"/>
          </a:p>
        </p:txBody>
      </p:sp>
    </p:spTree>
    <p:extLst>
      <p:ext uri="{BB962C8B-B14F-4D97-AF65-F5344CB8AC3E}">
        <p14:creationId xmlns:p14="http://schemas.microsoft.com/office/powerpoint/2010/main" val="1475272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83560"/>
          </a:xfrm>
        </p:spPr>
        <p:txBody>
          <a:bodyPr>
            <a:normAutofit/>
          </a:bodyPr>
          <a:lstStyle/>
          <a:p>
            <a:r>
              <a:rPr lang="en-US" sz="3800" dirty="0">
                <a:solidFill>
                  <a:srgbClr val="006600"/>
                </a:solidFill>
              </a:rPr>
              <a:t>Creating an </a:t>
            </a:r>
            <a:r>
              <a:rPr lang="en-US" sz="3800" dirty="0" smtClean="0">
                <a:solidFill>
                  <a:srgbClr val="006600"/>
                </a:solidFill>
              </a:rPr>
              <a:t>array</a:t>
            </a:r>
            <a:endParaRPr lang="en-US" sz="3800" dirty="0"/>
          </a:p>
        </p:txBody>
      </p:sp>
      <p:sp>
        <p:nvSpPr>
          <p:cNvPr id="3" name="Content Placeholder 2"/>
          <p:cNvSpPr>
            <a:spLocks noGrp="1"/>
          </p:cNvSpPr>
          <p:nvPr>
            <p:ph idx="1"/>
          </p:nvPr>
        </p:nvSpPr>
        <p:spPr>
          <a:xfrm>
            <a:off x="1069848" y="1609859"/>
            <a:ext cx="10058400" cy="4562341"/>
          </a:xfrm>
        </p:spPr>
        <p:txBody>
          <a:bodyPr/>
          <a:lstStyle/>
          <a:p>
            <a:r>
              <a:rPr lang="en-US" dirty="0" smtClean="0"/>
              <a:t>Type should be specified by using a type code at the time of creating the array object</a:t>
            </a:r>
          </a:p>
          <a:p>
            <a:r>
              <a:rPr lang="en-US" dirty="0" smtClean="0"/>
              <a:t>Syntax:</a:t>
            </a:r>
          </a:p>
          <a:p>
            <a:pPr marL="274320" lvl="1" indent="0">
              <a:buNone/>
            </a:pPr>
            <a:r>
              <a:rPr lang="en-US" dirty="0" smtClean="0"/>
              <a:t>	</a:t>
            </a:r>
            <a:r>
              <a:rPr lang="en-US" dirty="0" err="1" smtClean="0"/>
              <a:t>arrayname</a:t>
            </a:r>
            <a:r>
              <a:rPr lang="en-US" dirty="0" smtClean="0"/>
              <a:t>=array(type code, [elements])</a:t>
            </a:r>
          </a:p>
          <a:p>
            <a:r>
              <a:rPr lang="en-US" dirty="0" smtClean="0"/>
              <a:t>The type codes to create arrays</a:t>
            </a:r>
          </a:p>
          <a:p>
            <a:pPr marL="274320" lvl="1" indent="0">
              <a:buNone/>
            </a:pPr>
            <a:endParaRPr lang="en-US" dirty="0"/>
          </a:p>
        </p:txBody>
      </p:sp>
      <p:pic>
        <p:nvPicPr>
          <p:cNvPr id="4" name="Picture 3"/>
          <p:cNvPicPr>
            <a:picLocks noChangeAspect="1"/>
          </p:cNvPicPr>
          <p:nvPr/>
        </p:nvPicPr>
        <p:blipFill rotWithShape="1">
          <a:blip r:embed="rId2"/>
          <a:srcRect l="18293" t="29886" r="23901" b="27157"/>
          <a:stretch/>
        </p:blipFill>
        <p:spPr>
          <a:xfrm>
            <a:off x="2395471" y="3524444"/>
            <a:ext cx="7109137" cy="2970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4198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9861" t="17268" r="11141" b="24557"/>
          <a:stretch/>
        </p:blipFill>
        <p:spPr>
          <a:xfrm>
            <a:off x="1650841" y="2060620"/>
            <a:ext cx="8896414" cy="3683358"/>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650841" y="1262130"/>
            <a:ext cx="1301959" cy="400110"/>
          </a:xfrm>
          <a:prstGeom prst="rect">
            <a:avLst/>
          </a:prstGeom>
          <a:noFill/>
        </p:spPr>
        <p:txBody>
          <a:bodyPr wrap="none" rtlCol="0">
            <a:spAutoFit/>
          </a:bodyPr>
          <a:lstStyle/>
          <a:p>
            <a:r>
              <a:rPr lang="en-US" sz="2000" dirty="0" smtClean="0"/>
              <a:t>Example:</a:t>
            </a:r>
            <a:endParaRPr lang="en-US" sz="2000" dirty="0"/>
          </a:p>
        </p:txBody>
      </p:sp>
    </p:spTree>
    <p:extLst>
      <p:ext uri="{BB962C8B-B14F-4D97-AF65-F5344CB8AC3E}">
        <p14:creationId xmlns:p14="http://schemas.microsoft.com/office/powerpoint/2010/main" val="3927335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rgbClr val="006600"/>
                </a:solidFill>
              </a:rPr>
              <a:t>Importing the array </a:t>
            </a:r>
            <a:r>
              <a:rPr lang="en-US" sz="3800" dirty="0" smtClean="0">
                <a:solidFill>
                  <a:srgbClr val="006600"/>
                </a:solidFill>
              </a:rPr>
              <a:t>module</a:t>
            </a:r>
            <a:endParaRPr lang="en-US" sz="3800" dirty="0"/>
          </a:p>
        </p:txBody>
      </p:sp>
      <p:sp>
        <p:nvSpPr>
          <p:cNvPr id="3" name="Content Placeholder 2"/>
          <p:cNvSpPr>
            <a:spLocks noGrp="1"/>
          </p:cNvSpPr>
          <p:nvPr>
            <p:ph idx="1"/>
          </p:nvPr>
        </p:nvSpPr>
        <p:spPr/>
        <p:txBody>
          <a:bodyPr/>
          <a:lstStyle/>
          <a:p>
            <a:r>
              <a:rPr lang="en-US" dirty="0" smtClean="0"/>
              <a:t>There are three ways to import array module</a:t>
            </a:r>
          </a:p>
          <a:p>
            <a:pPr marL="342900" indent="-342900">
              <a:buFont typeface="+mj-lt"/>
              <a:buAutoNum type="arabicParenR"/>
            </a:pPr>
            <a:r>
              <a:rPr lang="en-US" dirty="0" smtClean="0"/>
              <a:t>import array</a:t>
            </a:r>
          </a:p>
          <a:p>
            <a:pPr marL="342900" indent="-342900">
              <a:buFont typeface="+mj-lt"/>
              <a:buAutoNum type="arabicParenR"/>
            </a:pPr>
            <a:r>
              <a:rPr lang="en-US" dirty="0" smtClean="0"/>
              <a:t>import array as </a:t>
            </a:r>
            <a:r>
              <a:rPr lang="en-US" dirty="0" err="1" smtClean="0"/>
              <a:t>ar</a:t>
            </a:r>
            <a:endParaRPr lang="en-US" dirty="0" smtClean="0"/>
          </a:p>
          <a:p>
            <a:pPr marL="342900" indent="-342900">
              <a:buFont typeface="+mj-lt"/>
              <a:buAutoNum type="arabicParenR"/>
            </a:pPr>
            <a:r>
              <a:rPr lang="en-US" dirty="0"/>
              <a:t>f</a:t>
            </a:r>
            <a:r>
              <a:rPr lang="en-US" dirty="0" smtClean="0"/>
              <a:t>rom array import *</a:t>
            </a:r>
          </a:p>
          <a:p>
            <a:pPr marL="342900" indent="-342900">
              <a:buFont typeface="+mj-lt"/>
              <a:buAutoNum type="arabicParenR"/>
            </a:pPr>
            <a:endParaRPr lang="en-US" dirty="0"/>
          </a:p>
          <a:p>
            <a:r>
              <a:rPr lang="en-US" dirty="0" smtClean="0"/>
              <a:t>An array can also be created from another array</a:t>
            </a:r>
            <a:endParaRPr lang="en-US" dirty="0"/>
          </a:p>
          <a:p>
            <a:pPr marL="0" indent="0">
              <a:buNone/>
            </a:pPr>
            <a:endParaRPr lang="en-US" dirty="0"/>
          </a:p>
          <a:p>
            <a:r>
              <a:rPr lang="en-US" i="1" u="sng" dirty="0">
                <a:solidFill>
                  <a:srgbClr val="00B050"/>
                </a:solidFill>
              </a:rPr>
              <a:t>Go to Jupyter notebook for </a:t>
            </a:r>
            <a:r>
              <a:rPr lang="en-US" i="1" u="sng" dirty="0" smtClean="0">
                <a:solidFill>
                  <a:srgbClr val="00B050"/>
                </a:solidFill>
              </a:rPr>
              <a:t>examples</a:t>
            </a:r>
            <a:endParaRPr lang="en-US" dirty="0"/>
          </a:p>
        </p:txBody>
      </p:sp>
    </p:spTree>
    <p:extLst>
      <p:ext uri="{BB962C8B-B14F-4D97-AF65-F5344CB8AC3E}">
        <p14:creationId xmlns:p14="http://schemas.microsoft.com/office/powerpoint/2010/main" val="2136663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3564</TotalTime>
  <Words>3646</Words>
  <Application>Microsoft Office PowerPoint</Application>
  <PresentationFormat>Widescreen</PresentationFormat>
  <Paragraphs>432</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Rockwell</vt:lpstr>
      <vt:lpstr>Rockwell Condensed</vt:lpstr>
      <vt:lpstr>Times New Roman</vt:lpstr>
      <vt:lpstr>Wingdings</vt:lpstr>
      <vt:lpstr>Wood Type</vt:lpstr>
      <vt:lpstr>Chapter 7</vt:lpstr>
      <vt:lpstr>List of contents</vt:lpstr>
      <vt:lpstr>List of contents (continuation….)</vt:lpstr>
      <vt:lpstr>Introduction to arrays</vt:lpstr>
      <vt:lpstr>PowerPoint Presentation</vt:lpstr>
      <vt:lpstr>Advantages of arrays</vt:lpstr>
      <vt:lpstr>Creating an array</vt:lpstr>
      <vt:lpstr>PowerPoint Presentation</vt:lpstr>
      <vt:lpstr>Importing the array module</vt:lpstr>
      <vt:lpstr>Indexing and slicing on array</vt:lpstr>
      <vt:lpstr>Processing the arrays</vt:lpstr>
      <vt:lpstr>PowerPoint Presentation</vt:lpstr>
      <vt:lpstr>PowerPoint Presentation</vt:lpstr>
      <vt:lpstr>Types of arrays</vt:lpstr>
      <vt:lpstr>Working with arrays using numpy</vt:lpstr>
      <vt:lpstr>PowerPoint Presentation</vt:lpstr>
      <vt:lpstr>Creating arrays using array() function</vt:lpstr>
      <vt:lpstr>PowerPoint Presentation</vt:lpstr>
      <vt:lpstr>PowerPoint Presentation</vt:lpstr>
      <vt:lpstr>PowerPoint Presentation</vt:lpstr>
      <vt:lpstr>Creating arrays using arange() function</vt:lpstr>
      <vt:lpstr>PowerPoint Presentation</vt:lpstr>
      <vt:lpstr>PowerPoint Presentation</vt:lpstr>
      <vt:lpstr>PowerPoint Presentation</vt:lpstr>
      <vt:lpstr>Mathematical operations on arrays</vt:lpstr>
      <vt:lpstr>PowerPoint Presentation</vt:lpstr>
      <vt:lpstr>PowerPoint Presentation</vt:lpstr>
      <vt:lpstr>PowerPoint Presentation</vt:lpstr>
      <vt:lpstr>PowerPoint Presentation</vt:lpstr>
      <vt:lpstr>Comparing arrays</vt:lpstr>
      <vt:lpstr>PowerPoint Presentation</vt:lpstr>
      <vt:lpstr>Aliasing the arrays</vt:lpstr>
      <vt:lpstr>Viewing and copying arrays</vt:lpstr>
      <vt:lpstr>PowerPoint Presentation</vt:lpstr>
      <vt:lpstr>Slicing and indexing in numpy Arrays</vt:lpstr>
      <vt:lpstr>Dimensions of arrays</vt:lpstr>
      <vt:lpstr>Attributes of an array</vt:lpstr>
      <vt:lpstr>PowerPoint Presentation</vt:lpstr>
      <vt:lpstr>PowerPoint Presentation</vt:lpstr>
      <vt:lpstr>The reshape() method</vt:lpstr>
      <vt:lpstr>The flatten() method</vt:lpstr>
      <vt:lpstr>Working with multi-dimensional arrays</vt:lpstr>
      <vt:lpstr>PowerPoint Presentation</vt:lpstr>
      <vt:lpstr>PowerPoint Presentation</vt:lpstr>
      <vt:lpstr>Indexing in multi-dimensional arrays</vt:lpstr>
      <vt:lpstr>Slicing the multi-dimensional arrays</vt:lpstr>
      <vt:lpstr>PowerPoint Presentation</vt:lpstr>
      <vt:lpstr>Matrices in numpy</vt:lpstr>
      <vt:lpstr>PowerPoint Presentation</vt:lpstr>
      <vt:lpstr>PowerPoint Presentation</vt:lpstr>
      <vt:lpstr>PowerPoint Presentation</vt:lpstr>
      <vt:lpstr>PowerPoint Presentation</vt:lpstr>
      <vt:lpstr>Random numbers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creator>Lucky</dc:creator>
  <cp:lastModifiedBy>Lucky</cp:lastModifiedBy>
  <cp:revision>426</cp:revision>
  <dcterms:created xsi:type="dcterms:W3CDTF">2020-08-16T05:12:46Z</dcterms:created>
  <dcterms:modified xsi:type="dcterms:W3CDTF">2020-09-16T12:47:11Z</dcterms:modified>
</cp:coreProperties>
</file>